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56" r:id="rId2"/>
    <p:sldId id="259" r:id="rId3"/>
    <p:sldId id="320" r:id="rId4"/>
    <p:sldId id="260" r:id="rId5"/>
    <p:sldId id="261" r:id="rId6"/>
    <p:sldId id="262" r:id="rId7"/>
    <p:sldId id="263" r:id="rId8"/>
    <p:sldId id="264" r:id="rId9"/>
    <p:sldId id="265" r:id="rId10"/>
    <p:sldId id="266" r:id="rId11"/>
    <p:sldId id="337" r:id="rId12"/>
    <p:sldId id="267" r:id="rId13"/>
    <p:sldId id="268" r:id="rId14"/>
    <p:sldId id="328" r:id="rId15"/>
    <p:sldId id="329" r:id="rId16"/>
    <p:sldId id="269" r:id="rId17"/>
    <p:sldId id="330" r:id="rId18"/>
    <p:sldId id="271" r:id="rId19"/>
    <p:sldId id="272" r:id="rId20"/>
    <p:sldId id="270" r:id="rId21"/>
    <p:sldId id="273" r:id="rId22"/>
    <p:sldId id="274" r:id="rId23"/>
    <p:sldId id="275" r:id="rId24"/>
    <p:sldId id="276" r:id="rId25"/>
    <p:sldId id="277" r:id="rId26"/>
    <p:sldId id="278" r:id="rId27"/>
    <p:sldId id="279" r:id="rId28"/>
    <p:sldId id="302" r:id="rId29"/>
    <p:sldId id="303" r:id="rId30"/>
    <p:sldId id="323" r:id="rId31"/>
    <p:sldId id="324" r:id="rId32"/>
    <p:sldId id="321" r:id="rId33"/>
    <p:sldId id="325" r:id="rId34"/>
    <p:sldId id="326" r:id="rId35"/>
    <p:sldId id="327" r:id="rId36"/>
    <p:sldId id="338" r:id="rId37"/>
    <p:sldId id="339" r:id="rId38"/>
    <p:sldId id="340" r:id="rId39"/>
    <p:sldId id="280" r:id="rId40"/>
    <p:sldId id="281" r:id="rId41"/>
    <p:sldId id="317" r:id="rId42"/>
    <p:sldId id="316" r:id="rId43"/>
    <p:sldId id="283" r:id="rId44"/>
    <p:sldId id="284" r:id="rId45"/>
    <p:sldId id="285" r:id="rId46"/>
    <p:sldId id="286" r:id="rId47"/>
    <p:sldId id="287" r:id="rId48"/>
    <p:sldId id="289" r:id="rId49"/>
    <p:sldId id="318" r:id="rId50"/>
    <p:sldId id="290" r:id="rId51"/>
    <p:sldId id="291" r:id="rId52"/>
    <p:sldId id="292" r:id="rId53"/>
    <p:sldId id="293" r:id="rId54"/>
    <p:sldId id="341" r:id="rId55"/>
    <p:sldId id="295" r:id="rId56"/>
    <p:sldId id="335" r:id="rId57"/>
    <p:sldId id="331" r:id="rId58"/>
    <p:sldId id="334" r:id="rId59"/>
    <p:sldId id="297" r:id="rId60"/>
    <p:sldId id="332" r:id="rId61"/>
    <p:sldId id="333" r:id="rId62"/>
    <p:sldId id="298" r:id="rId63"/>
    <p:sldId id="336" r:id="rId64"/>
    <p:sldId id="299" r:id="rId65"/>
    <p:sldId id="300" r:id="rId66"/>
    <p:sldId id="301" r:id="rId67"/>
    <p:sldId id="319" r:id="rId68"/>
    <p:sldId id="304" r:id="rId6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22" autoAdjust="0"/>
    <p:restoredTop sz="85614" autoAdjust="0"/>
  </p:normalViewPr>
  <p:slideViewPr>
    <p:cSldViewPr snapToGrid="0">
      <p:cViewPr varScale="1">
        <p:scale>
          <a:sx n="75" d="100"/>
          <a:sy n="75" d="100"/>
        </p:scale>
        <p:origin x="10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1" Type="http://schemas.openxmlformats.org/officeDocument/2006/relationships/hyperlink" Target="http://www.abc.army.mil/"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compo.dcpds.cpms.osd.mil/"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abc.army.mil/"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compo.dcpds.cpms.osd.mi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550F0-A079-4E86-88D9-73ECA66F8A6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306250D3-E156-4F67-843B-DEF0289B4647}">
      <dgm:prSet phldrT="[Text]"/>
      <dgm:spPr/>
      <dgm:t>
        <a:bodyPr/>
        <a:lstStyle/>
        <a:p>
          <a:r>
            <a:rPr lang="en-US" b="0" dirty="0">
              <a:solidFill>
                <a:sysClr val="windowText" lastClr="000000"/>
              </a:solidFill>
            </a:rPr>
            <a:t>CPAC (Accessions)</a:t>
          </a:r>
          <a:endParaRPr lang="en-US" dirty="0"/>
        </a:p>
      </dgm:t>
    </dgm:pt>
    <dgm:pt modelId="{A59D587A-8243-48FE-A9FF-BEE9BA230ACA}" type="parTrans" cxnId="{6598181D-A8A3-4F72-9A86-B80655A2AD56}">
      <dgm:prSet/>
      <dgm:spPr/>
      <dgm:t>
        <a:bodyPr/>
        <a:lstStyle/>
        <a:p>
          <a:endParaRPr lang="en-US"/>
        </a:p>
      </dgm:t>
    </dgm:pt>
    <dgm:pt modelId="{5D1763CA-970B-4E5E-8EC8-BC3104BB3A1A}" type="sibTrans" cxnId="{6598181D-A8A3-4F72-9A86-B80655A2AD56}">
      <dgm:prSet/>
      <dgm:spPr/>
      <dgm:t>
        <a:bodyPr/>
        <a:lstStyle/>
        <a:p>
          <a:endParaRPr lang="en-US"/>
        </a:p>
      </dgm:t>
    </dgm:pt>
    <dgm:pt modelId="{94F26733-16EC-403A-BA75-7F97EC6F2813}">
      <dgm:prSet phldrT="[Text]"/>
      <dgm:spPr/>
      <dgm:t>
        <a:bodyPr/>
        <a:lstStyle/>
        <a:p>
          <a:r>
            <a:rPr lang="en-US" b="0" dirty="0">
              <a:solidFill>
                <a:sysClr val="windowText" lastClr="000000"/>
              </a:solidFill>
            </a:rPr>
            <a:t>In-Processing</a:t>
          </a:r>
          <a:endParaRPr lang="en-US" dirty="0"/>
        </a:p>
      </dgm:t>
    </dgm:pt>
    <dgm:pt modelId="{37668AF2-A0C0-43EE-8D60-F6BBD5AF1298}" type="parTrans" cxnId="{881278D6-AB62-415D-8F01-1060AD6C050D}">
      <dgm:prSet/>
      <dgm:spPr/>
      <dgm:t>
        <a:bodyPr/>
        <a:lstStyle/>
        <a:p>
          <a:endParaRPr lang="en-US"/>
        </a:p>
      </dgm:t>
    </dgm:pt>
    <dgm:pt modelId="{18D21E1A-7CF0-4D2B-AFF3-36975719C911}" type="sibTrans" cxnId="{881278D6-AB62-415D-8F01-1060AD6C050D}">
      <dgm:prSet/>
      <dgm:spPr/>
      <dgm:t>
        <a:bodyPr/>
        <a:lstStyle/>
        <a:p>
          <a:endParaRPr lang="en-US"/>
        </a:p>
      </dgm:t>
    </dgm:pt>
    <dgm:pt modelId="{A5642E81-8A5A-496F-815E-0118B539AF86}">
      <dgm:prSet phldrT="[Text]"/>
      <dgm:spPr/>
      <dgm:t>
        <a:bodyPr/>
        <a:lstStyle/>
        <a:p>
          <a:r>
            <a:rPr lang="en-US" dirty="0"/>
            <a:t>CSR / DFAS</a:t>
          </a:r>
        </a:p>
      </dgm:t>
    </dgm:pt>
    <dgm:pt modelId="{1433E2D7-9086-418D-B62F-5613D8D1E743}" type="parTrans" cxnId="{0C831761-9FC1-4C39-BF74-06F773AB02EC}">
      <dgm:prSet/>
      <dgm:spPr/>
      <dgm:t>
        <a:bodyPr/>
        <a:lstStyle/>
        <a:p>
          <a:endParaRPr lang="en-US"/>
        </a:p>
      </dgm:t>
    </dgm:pt>
    <dgm:pt modelId="{9BDEB177-72A7-4B35-9AAA-67AAA6264D56}" type="sibTrans" cxnId="{0C831761-9FC1-4C39-BF74-06F773AB02EC}">
      <dgm:prSet/>
      <dgm:spPr/>
      <dgm:t>
        <a:bodyPr/>
        <a:lstStyle/>
        <a:p>
          <a:endParaRPr lang="en-US"/>
        </a:p>
      </dgm:t>
    </dgm:pt>
    <dgm:pt modelId="{9F9C840B-3912-4AB0-A57F-357DC28F9045}">
      <dgm:prSet phldrT="[Text]"/>
      <dgm:spPr/>
      <dgm:t>
        <a:bodyPr/>
        <a:lstStyle/>
        <a:p>
          <a:r>
            <a:rPr lang="en-US" dirty="0"/>
            <a:t>Civilian Pay</a:t>
          </a:r>
        </a:p>
      </dgm:t>
    </dgm:pt>
    <dgm:pt modelId="{D97D9102-F8EC-443A-9E7D-100648C087AA}" type="parTrans" cxnId="{7712EA28-D20B-44EB-9607-F4B39C0B8EA3}">
      <dgm:prSet/>
      <dgm:spPr/>
      <dgm:t>
        <a:bodyPr/>
        <a:lstStyle/>
        <a:p>
          <a:endParaRPr lang="en-US"/>
        </a:p>
      </dgm:t>
    </dgm:pt>
    <dgm:pt modelId="{2BCED64F-D7B3-4209-ABC9-72157F26B88C}" type="sibTrans" cxnId="{7712EA28-D20B-44EB-9607-F4B39C0B8EA3}">
      <dgm:prSet/>
      <dgm:spPr/>
      <dgm:t>
        <a:bodyPr/>
        <a:lstStyle/>
        <a:p>
          <a:endParaRPr lang="en-US"/>
        </a:p>
      </dgm:t>
    </dgm:pt>
    <dgm:pt modelId="{D9DC6172-9F56-49F6-90F3-785561768201}">
      <dgm:prSet phldrT="[Text]"/>
      <dgm:spPr/>
      <dgm:t>
        <a:bodyPr/>
        <a:lstStyle/>
        <a:p>
          <a:r>
            <a:rPr lang="en-US" dirty="0"/>
            <a:t>Travel Pay</a:t>
          </a:r>
        </a:p>
      </dgm:t>
    </dgm:pt>
    <dgm:pt modelId="{14E458A7-BC64-48C8-8D48-22DB99B477A6}" type="parTrans" cxnId="{69542063-98EE-4D5D-AC8F-875780710D0C}">
      <dgm:prSet/>
      <dgm:spPr/>
      <dgm:t>
        <a:bodyPr/>
        <a:lstStyle/>
        <a:p>
          <a:endParaRPr lang="en-US"/>
        </a:p>
      </dgm:t>
    </dgm:pt>
    <dgm:pt modelId="{C7B435BF-4216-4EAA-85DF-111D479F684B}" type="sibTrans" cxnId="{69542063-98EE-4D5D-AC8F-875780710D0C}">
      <dgm:prSet/>
      <dgm:spPr/>
      <dgm:t>
        <a:bodyPr/>
        <a:lstStyle/>
        <a:p>
          <a:endParaRPr lang="en-US"/>
        </a:p>
      </dgm:t>
    </dgm:pt>
    <dgm:pt modelId="{EDBA86F9-8ACF-4206-B694-B2E95C213868}">
      <dgm:prSet phldrT="[Text]"/>
      <dgm:spPr/>
      <dgm:t>
        <a:bodyPr/>
        <a:lstStyle/>
        <a:p>
          <a:r>
            <a:rPr lang="en-US" b="0" dirty="0">
              <a:solidFill>
                <a:sysClr val="windowText" lastClr="000000"/>
              </a:solidFill>
            </a:rPr>
            <a:t>Army Benefits Center (ABC-C)  Fort Riley, KS</a:t>
          </a:r>
          <a:endParaRPr lang="en-US" dirty="0"/>
        </a:p>
      </dgm:t>
    </dgm:pt>
    <dgm:pt modelId="{863C8026-4159-47CA-B6F4-F7BEFCF350D7}" type="parTrans" cxnId="{884305F4-23EC-4F29-A70F-FEC44CF532C8}">
      <dgm:prSet/>
      <dgm:spPr/>
      <dgm:t>
        <a:bodyPr/>
        <a:lstStyle/>
        <a:p>
          <a:endParaRPr lang="en-US"/>
        </a:p>
      </dgm:t>
    </dgm:pt>
    <dgm:pt modelId="{FA5F71EE-EED3-41D5-BF8A-F1EFEBA6FF7D}" type="sibTrans" cxnId="{884305F4-23EC-4F29-A70F-FEC44CF532C8}">
      <dgm:prSet/>
      <dgm:spPr/>
      <dgm:t>
        <a:bodyPr/>
        <a:lstStyle/>
        <a:p>
          <a:endParaRPr lang="en-US"/>
        </a:p>
      </dgm:t>
    </dgm:pt>
    <dgm:pt modelId="{A53F2C28-8D8A-4354-8281-40809042DA38}">
      <dgm:prSet phldrT="[Text]"/>
      <dgm:spPr/>
      <dgm:t>
        <a:bodyPr/>
        <a:lstStyle/>
        <a:p>
          <a:r>
            <a:rPr lang="en-US" b="0" dirty="0">
              <a:solidFill>
                <a:sysClr val="windowText" lastClr="000000"/>
              </a:solidFill>
            </a:rPr>
            <a:t>Health Benefits, Life Insurance, </a:t>
          </a:r>
          <a:endParaRPr lang="en-US" dirty="0"/>
        </a:p>
      </dgm:t>
    </dgm:pt>
    <dgm:pt modelId="{542783B7-3D9A-4192-9566-1690995F32DD}" type="parTrans" cxnId="{BA490F04-9521-4D83-980D-E952081F9143}">
      <dgm:prSet/>
      <dgm:spPr/>
      <dgm:t>
        <a:bodyPr/>
        <a:lstStyle/>
        <a:p>
          <a:endParaRPr lang="en-US"/>
        </a:p>
      </dgm:t>
    </dgm:pt>
    <dgm:pt modelId="{04B2C3C0-C624-4860-8A28-F47A4C5ED180}" type="sibTrans" cxnId="{BA490F04-9521-4D83-980D-E952081F9143}">
      <dgm:prSet/>
      <dgm:spPr/>
      <dgm:t>
        <a:bodyPr/>
        <a:lstStyle/>
        <a:p>
          <a:endParaRPr lang="en-US"/>
        </a:p>
      </dgm:t>
    </dgm:pt>
    <dgm:pt modelId="{3AB75D8A-4AE2-48D3-81A0-6986F50D31B9}">
      <dgm:prSet/>
      <dgm:spPr/>
      <dgm:t>
        <a:bodyPr/>
        <a:lstStyle/>
        <a:p>
          <a:r>
            <a:rPr lang="en-US" b="0" dirty="0">
              <a:solidFill>
                <a:sysClr val="windowText" lastClr="000000"/>
              </a:solidFill>
            </a:rPr>
            <a:t>CPAC (Sustainment)</a:t>
          </a:r>
          <a:endParaRPr lang="en-US" dirty="0"/>
        </a:p>
      </dgm:t>
    </dgm:pt>
    <dgm:pt modelId="{878D75C0-026A-470B-A819-BC69B863EB69}" type="parTrans" cxnId="{D52FDF75-3104-40AC-9A4C-8052D1AF16E1}">
      <dgm:prSet/>
      <dgm:spPr/>
      <dgm:t>
        <a:bodyPr/>
        <a:lstStyle/>
        <a:p>
          <a:endParaRPr lang="en-US"/>
        </a:p>
      </dgm:t>
    </dgm:pt>
    <dgm:pt modelId="{BDD22DAF-0310-4F23-89F8-961497BF3E46}" type="sibTrans" cxnId="{D52FDF75-3104-40AC-9A4C-8052D1AF16E1}">
      <dgm:prSet/>
      <dgm:spPr/>
      <dgm:t>
        <a:bodyPr/>
        <a:lstStyle/>
        <a:p>
          <a:endParaRPr lang="en-US"/>
        </a:p>
      </dgm:t>
    </dgm:pt>
    <dgm:pt modelId="{A231AE05-A1BD-4B0B-ADF7-970573297CBC}">
      <dgm:prSet/>
      <dgm:spPr/>
      <dgm:t>
        <a:bodyPr/>
        <a:lstStyle/>
        <a:p>
          <a:r>
            <a:rPr lang="en-US" b="0" dirty="0">
              <a:solidFill>
                <a:sysClr val="windowText" lastClr="000000"/>
              </a:solidFill>
            </a:rPr>
            <a:t>Civilian Personnel Records Center Fort Riley, KS</a:t>
          </a:r>
          <a:endParaRPr lang="en-US" dirty="0"/>
        </a:p>
      </dgm:t>
    </dgm:pt>
    <dgm:pt modelId="{0FE90B74-B335-472D-B884-A057EB07D5BD}" type="parTrans" cxnId="{A1E7CF4E-17AC-4E68-8F41-EA33A3953196}">
      <dgm:prSet/>
      <dgm:spPr/>
      <dgm:t>
        <a:bodyPr/>
        <a:lstStyle/>
        <a:p>
          <a:endParaRPr lang="en-US"/>
        </a:p>
      </dgm:t>
    </dgm:pt>
    <dgm:pt modelId="{257D25FB-9290-4CD7-A45A-990E51EC67B5}" type="sibTrans" cxnId="{A1E7CF4E-17AC-4E68-8F41-EA33A3953196}">
      <dgm:prSet/>
      <dgm:spPr/>
      <dgm:t>
        <a:bodyPr/>
        <a:lstStyle/>
        <a:p>
          <a:endParaRPr lang="en-US"/>
        </a:p>
      </dgm:t>
    </dgm:pt>
    <dgm:pt modelId="{E2A42FB5-3816-41ED-A53C-4303F43E0859}">
      <dgm:prSet/>
      <dgm:spPr/>
      <dgm:t>
        <a:bodyPr/>
        <a:lstStyle/>
        <a:p>
          <a:r>
            <a:rPr lang="en-US" b="0" dirty="0">
              <a:solidFill>
                <a:sysClr val="windowText" lastClr="000000"/>
              </a:solidFill>
            </a:rPr>
            <a:t>Recruitment &amp; Placement</a:t>
          </a:r>
        </a:p>
      </dgm:t>
    </dgm:pt>
    <dgm:pt modelId="{A478B294-E318-4C25-8C52-A3AC166C1BD1}" type="parTrans" cxnId="{5194C988-F7DC-4576-8FE2-33348A00EB3D}">
      <dgm:prSet/>
      <dgm:spPr/>
      <dgm:t>
        <a:bodyPr/>
        <a:lstStyle/>
        <a:p>
          <a:endParaRPr lang="en-US"/>
        </a:p>
      </dgm:t>
    </dgm:pt>
    <dgm:pt modelId="{6D1E9698-F1F9-4BCB-B7A1-8FD0BFC10FB6}" type="sibTrans" cxnId="{5194C988-F7DC-4576-8FE2-33348A00EB3D}">
      <dgm:prSet/>
      <dgm:spPr/>
      <dgm:t>
        <a:bodyPr/>
        <a:lstStyle/>
        <a:p>
          <a:endParaRPr lang="en-US"/>
        </a:p>
      </dgm:t>
    </dgm:pt>
    <dgm:pt modelId="{4698ECA3-788F-4E86-954A-FFCFED5179F1}">
      <dgm:prSet/>
      <dgm:spPr/>
      <dgm:t>
        <a:bodyPr/>
        <a:lstStyle/>
        <a:p>
          <a:r>
            <a:rPr lang="en-US" b="0" dirty="0">
              <a:solidFill>
                <a:sysClr val="windowText" lastClr="000000"/>
              </a:solidFill>
            </a:rPr>
            <a:t>Classification</a:t>
          </a:r>
        </a:p>
      </dgm:t>
    </dgm:pt>
    <dgm:pt modelId="{FE470DFA-1F07-4D04-AEA5-5CF1770ED2FB}" type="parTrans" cxnId="{AB40E5B9-8FF0-4DA2-A4BE-7F0807F34B51}">
      <dgm:prSet/>
      <dgm:spPr/>
      <dgm:t>
        <a:bodyPr/>
        <a:lstStyle/>
        <a:p>
          <a:endParaRPr lang="en-US"/>
        </a:p>
      </dgm:t>
    </dgm:pt>
    <dgm:pt modelId="{53486196-9915-4E6F-83E5-CC79059DEAC3}" type="sibTrans" cxnId="{AB40E5B9-8FF0-4DA2-A4BE-7F0807F34B51}">
      <dgm:prSet/>
      <dgm:spPr/>
      <dgm:t>
        <a:bodyPr/>
        <a:lstStyle/>
        <a:p>
          <a:endParaRPr lang="en-US"/>
        </a:p>
      </dgm:t>
    </dgm:pt>
    <dgm:pt modelId="{97F32AA9-06EB-4866-BF38-4C5D2DDEF7DC}">
      <dgm:prSet/>
      <dgm:spPr/>
      <dgm:t>
        <a:bodyPr/>
        <a:lstStyle/>
        <a:p>
          <a:r>
            <a:rPr lang="en-US" b="0" dirty="0">
              <a:solidFill>
                <a:sysClr val="windowText" lastClr="000000"/>
              </a:solidFill>
            </a:rPr>
            <a:t>Labor Relations</a:t>
          </a:r>
          <a:endParaRPr lang="en-US" dirty="0"/>
        </a:p>
      </dgm:t>
    </dgm:pt>
    <dgm:pt modelId="{C9E5085C-71A7-47E9-A957-843FE2AC77A5}" type="parTrans" cxnId="{ABDE2B87-5E23-4411-901E-4AC9C6D3A0CC}">
      <dgm:prSet/>
      <dgm:spPr/>
      <dgm:t>
        <a:bodyPr/>
        <a:lstStyle/>
        <a:p>
          <a:endParaRPr lang="en-US"/>
        </a:p>
      </dgm:t>
    </dgm:pt>
    <dgm:pt modelId="{CCBAC0CD-C119-4E3D-BD72-F2DE8EAF361D}" type="sibTrans" cxnId="{ABDE2B87-5E23-4411-901E-4AC9C6D3A0CC}">
      <dgm:prSet/>
      <dgm:spPr/>
      <dgm:t>
        <a:bodyPr/>
        <a:lstStyle/>
        <a:p>
          <a:endParaRPr lang="en-US"/>
        </a:p>
      </dgm:t>
    </dgm:pt>
    <dgm:pt modelId="{E8BFDD34-89C3-49B7-8521-0C6F0C076E62}">
      <dgm:prSet/>
      <dgm:spPr/>
      <dgm:t>
        <a:bodyPr/>
        <a:lstStyle/>
        <a:p>
          <a:r>
            <a:rPr lang="en-US" b="0" dirty="0">
              <a:solidFill>
                <a:sysClr val="windowText" lastClr="000000"/>
              </a:solidFill>
            </a:rPr>
            <a:t>Management &amp; Employee Relations</a:t>
          </a:r>
        </a:p>
      </dgm:t>
    </dgm:pt>
    <dgm:pt modelId="{DBDAD23C-E15C-4DA8-8174-1049E873992D}" type="parTrans" cxnId="{2D79283E-7145-4BF7-BCBC-E5ACD101F010}">
      <dgm:prSet/>
      <dgm:spPr/>
      <dgm:t>
        <a:bodyPr/>
        <a:lstStyle/>
        <a:p>
          <a:endParaRPr lang="en-US"/>
        </a:p>
      </dgm:t>
    </dgm:pt>
    <dgm:pt modelId="{F49EC8F3-236A-4A2D-AF98-DDA649661B50}" type="sibTrans" cxnId="{2D79283E-7145-4BF7-BCBC-E5ACD101F010}">
      <dgm:prSet/>
      <dgm:spPr/>
      <dgm:t>
        <a:bodyPr/>
        <a:lstStyle/>
        <a:p>
          <a:endParaRPr lang="en-US"/>
        </a:p>
      </dgm:t>
    </dgm:pt>
    <dgm:pt modelId="{D39D9DCA-4230-490F-A513-2500BCC8799B}">
      <dgm:prSet/>
      <dgm:spPr/>
      <dgm:t>
        <a:bodyPr/>
        <a:lstStyle/>
        <a:p>
          <a:r>
            <a:rPr lang="en-US" b="0" dirty="0">
              <a:solidFill>
                <a:sysClr val="windowText" lastClr="000000"/>
              </a:solidFill>
            </a:rPr>
            <a:t>Overseas Benefits</a:t>
          </a:r>
        </a:p>
      </dgm:t>
    </dgm:pt>
    <dgm:pt modelId="{93842F9D-820C-41FD-8551-CBC47B20482C}" type="parTrans" cxnId="{A46D3CCD-F510-4F65-85F3-067DC4F54BB8}">
      <dgm:prSet/>
      <dgm:spPr/>
      <dgm:t>
        <a:bodyPr/>
        <a:lstStyle/>
        <a:p>
          <a:endParaRPr lang="en-US"/>
        </a:p>
      </dgm:t>
    </dgm:pt>
    <dgm:pt modelId="{EE842DB6-72C8-42E6-9F78-3F4E4F9E68B1}" type="sibTrans" cxnId="{A46D3CCD-F510-4F65-85F3-067DC4F54BB8}">
      <dgm:prSet/>
      <dgm:spPr/>
      <dgm:t>
        <a:bodyPr/>
        <a:lstStyle/>
        <a:p>
          <a:endParaRPr lang="en-US"/>
        </a:p>
      </dgm:t>
    </dgm:pt>
    <dgm:pt modelId="{AE11C7DC-690F-4F36-9FD6-CCCCDC5A5699}">
      <dgm:prSet/>
      <dgm:spPr/>
      <dgm:t>
        <a:bodyPr/>
        <a:lstStyle/>
        <a:p>
          <a:r>
            <a:rPr lang="en-US" b="0" dirty="0">
              <a:solidFill>
                <a:sysClr val="windowText" lastClr="000000"/>
              </a:solidFill>
            </a:rPr>
            <a:t>Personnel Actions</a:t>
          </a:r>
          <a:endParaRPr lang="en-US" dirty="0"/>
        </a:p>
      </dgm:t>
    </dgm:pt>
    <dgm:pt modelId="{4D801A4D-5D69-4A01-81B1-16A28F7C0645}" type="parTrans" cxnId="{3275DC3A-4A35-40AF-9599-A1B1CB6B0968}">
      <dgm:prSet/>
      <dgm:spPr/>
      <dgm:t>
        <a:bodyPr/>
        <a:lstStyle/>
        <a:p>
          <a:endParaRPr lang="en-US"/>
        </a:p>
      </dgm:t>
    </dgm:pt>
    <dgm:pt modelId="{11637E31-6B58-4474-B972-CECDF5F7935D}" type="sibTrans" cxnId="{3275DC3A-4A35-40AF-9599-A1B1CB6B0968}">
      <dgm:prSet/>
      <dgm:spPr/>
      <dgm:t>
        <a:bodyPr/>
        <a:lstStyle/>
        <a:p>
          <a:endParaRPr lang="en-US"/>
        </a:p>
      </dgm:t>
    </dgm:pt>
    <dgm:pt modelId="{359B5E29-4697-4369-AA7C-4A56490EFC19}">
      <dgm:prSet/>
      <dgm:spPr/>
      <dgm:t>
        <a:bodyPr/>
        <a:lstStyle/>
        <a:p>
          <a:r>
            <a:rPr lang="en-US" b="0" dirty="0">
              <a:solidFill>
                <a:sysClr val="windowText" lastClr="000000"/>
              </a:solidFill>
            </a:rPr>
            <a:t>Process Auto-NOA Actions</a:t>
          </a:r>
        </a:p>
      </dgm:t>
    </dgm:pt>
    <dgm:pt modelId="{ADD7718B-3FAC-4743-866A-518165A1E2F3}" type="parTrans" cxnId="{47B29EB0-972E-463F-8A2D-2EDE4C22E443}">
      <dgm:prSet/>
      <dgm:spPr/>
      <dgm:t>
        <a:bodyPr/>
        <a:lstStyle/>
        <a:p>
          <a:endParaRPr lang="en-US"/>
        </a:p>
      </dgm:t>
    </dgm:pt>
    <dgm:pt modelId="{F1794678-FB21-4094-9C61-149502CB1629}" type="sibTrans" cxnId="{47B29EB0-972E-463F-8A2D-2EDE4C22E443}">
      <dgm:prSet/>
      <dgm:spPr/>
      <dgm:t>
        <a:bodyPr/>
        <a:lstStyle/>
        <a:p>
          <a:endParaRPr lang="en-US"/>
        </a:p>
      </dgm:t>
    </dgm:pt>
    <dgm:pt modelId="{14FCFFF7-5F13-4E9D-AD55-8F4BA27CA238}">
      <dgm:prSet phldrT="[Text]"/>
      <dgm:spPr/>
      <dgm:t>
        <a:bodyPr/>
        <a:lstStyle/>
        <a:p>
          <a:r>
            <a:rPr lang="en-US" b="0" dirty="0">
              <a:solidFill>
                <a:sysClr val="windowText" lastClr="000000"/>
              </a:solidFill>
            </a:rPr>
            <a:t>Thrift Savings Plan (401K), OWCP</a:t>
          </a:r>
          <a:endParaRPr lang="en-US" dirty="0"/>
        </a:p>
      </dgm:t>
    </dgm:pt>
    <dgm:pt modelId="{13268240-ED97-43B5-8AEF-126361BED645}" type="parTrans" cxnId="{6A62CF1D-F6CE-4DDB-A76A-477684C02A18}">
      <dgm:prSet/>
      <dgm:spPr/>
      <dgm:t>
        <a:bodyPr/>
        <a:lstStyle/>
        <a:p>
          <a:endParaRPr lang="en-US"/>
        </a:p>
      </dgm:t>
    </dgm:pt>
    <dgm:pt modelId="{57EE658F-C314-4E49-A1A6-79F6D6C9632A}" type="sibTrans" cxnId="{6A62CF1D-F6CE-4DDB-A76A-477684C02A18}">
      <dgm:prSet/>
      <dgm:spPr/>
      <dgm:t>
        <a:bodyPr/>
        <a:lstStyle/>
        <a:p>
          <a:endParaRPr lang="en-US"/>
        </a:p>
      </dgm:t>
    </dgm:pt>
    <dgm:pt modelId="{C168A4AD-AC3E-431A-BE2E-3EE61A6EE9EC}">
      <dgm:prSet phldrT="[Text]"/>
      <dgm:spPr/>
      <dgm:t>
        <a:bodyPr/>
        <a:lstStyle/>
        <a:p>
          <a:r>
            <a:rPr lang="en-US" b="0" dirty="0">
              <a:solidFill>
                <a:sysClr val="windowText" lastClr="000000"/>
              </a:solidFill>
            </a:rPr>
            <a:t>Retirement</a:t>
          </a:r>
          <a:endParaRPr lang="en-US" dirty="0"/>
        </a:p>
      </dgm:t>
    </dgm:pt>
    <dgm:pt modelId="{5008A66F-2284-442C-8FB5-E5F95A503581}" type="parTrans" cxnId="{FF97C8F9-34C9-437B-82B5-326ADA89DE70}">
      <dgm:prSet/>
      <dgm:spPr/>
      <dgm:t>
        <a:bodyPr/>
        <a:lstStyle/>
        <a:p>
          <a:endParaRPr lang="en-US"/>
        </a:p>
      </dgm:t>
    </dgm:pt>
    <dgm:pt modelId="{C34BA9F3-2755-4469-9098-F3352B1CEFAF}" type="sibTrans" cxnId="{FF97C8F9-34C9-437B-82B5-326ADA89DE70}">
      <dgm:prSet/>
      <dgm:spPr/>
      <dgm:t>
        <a:bodyPr/>
        <a:lstStyle/>
        <a:p>
          <a:endParaRPr lang="en-US"/>
        </a:p>
      </dgm:t>
    </dgm:pt>
    <dgm:pt modelId="{E470237C-018D-49CE-B1F2-A03DAF245E20}" type="pres">
      <dgm:prSet presAssocID="{748550F0-A079-4E86-88D9-73ECA66F8A6B}" presName="Name0" presStyleCnt="0">
        <dgm:presLayoutVars>
          <dgm:chMax val="7"/>
          <dgm:dir/>
          <dgm:animLvl val="lvl"/>
          <dgm:resizeHandles val="exact"/>
        </dgm:presLayoutVars>
      </dgm:prSet>
      <dgm:spPr/>
    </dgm:pt>
    <dgm:pt modelId="{FCEBF216-E880-4E09-9558-8984EEAC2710}" type="pres">
      <dgm:prSet presAssocID="{306250D3-E156-4F67-843B-DEF0289B4647}" presName="circle1" presStyleLbl="node1" presStyleIdx="0" presStyleCnt="5"/>
      <dgm:spPr>
        <a:solidFill>
          <a:schemeClr val="tx1"/>
        </a:solidFill>
      </dgm:spPr>
    </dgm:pt>
    <dgm:pt modelId="{E4C1A4FA-E382-4098-86DB-A10A5BEB439C}" type="pres">
      <dgm:prSet presAssocID="{306250D3-E156-4F67-843B-DEF0289B4647}" presName="space" presStyleCnt="0"/>
      <dgm:spPr/>
    </dgm:pt>
    <dgm:pt modelId="{56700CBD-0B57-451C-94D2-0E1A598EE368}" type="pres">
      <dgm:prSet presAssocID="{306250D3-E156-4F67-843B-DEF0289B4647}" presName="rect1" presStyleLbl="alignAcc1" presStyleIdx="0" presStyleCnt="5"/>
      <dgm:spPr/>
    </dgm:pt>
    <dgm:pt modelId="{A5C0050D-456A-479F-A2E9-85274BDE4B51}" type="pres">
      <dgm:prSet presAssocID="{3AB75D8A-4AE2-48D3-81A0-6986F50D31B9}" presName="vertSpace2" presStyleLbl="node1" presStyleIdx="0" presStyleCnt="5"/>
      <dgm:spPr/>
    </dgm:pt>
    <dgm:pt modelId="{FCF6A194-EA1C-4979-91C2-DFEDD69AA861}" type="pres">
      <dgm:prSet presAssocID="{3AB75D8A-4AE2-48D3-81A0-6986F50D31B9}" presName="circle2" presStyleLbl="node1" presStyleIdx="1" presStyleCnt="5"/>
      <dgm:spPr>
        <a:solidFill>
          <a:srgbClr val="FFFF00"/>
        </a:solidFill>
      </dgm:spPr>
    </dgm:pt>
    <dgm:pt modelId="{0396E79E-517A-487A-B140-9B56230D7C90}" type="pres">
      <dgm:prSet presAssocID="{3AB75D8A-4AE2-48D3-81A0-6986F50D31B9}" presName="rect2" presStyleLbl="alignAcc1" presStyleIdx="1" presStyleCnt="5"/>
      <dgm:spPr/>
    </dgm:pt>
    <dgm:pt modelId="{CA4587A3-B1A7-4288-A3FB-356B2885CAC2}" type="pres">
      <dgm:prSet presAssocID="{A5642E81-8A5A-496F-815E-0118B539AF86}" presName="vertSpace3" presStyleLbl="node1" presStyleIdx="1" presStyleCnt="5"/>
      <dgm:spPr/>
    </dgm:pt>
    <dgm:pt modelId="{625740FE-72BB-432E-A910-E7BBA08C2A9A}" type="pres">
      <dgm:prSet presAssocID="{A5642E81-8A5A-496F-815E-0118B539AF86}" presName="circle3" presStyleLbl="node1" presStyleIdx="2" presStyleCnt="5"/>
      <dgm:spPr>
        <a:solidFill>
          <a:schemeClr val="tx1"/>
        </a:solidFill>
      </dgm:spPr>
    </dgm:pt>
    <dgm:pt modelId="{2280A594-23F9-4720-A8D8-918B74FEC244}" type="pres">
      <dgm:prSet presAssocID="{A5642E81-8A5A-496F-815E-0118B539AF86}" presName="rect3" presStyleLbl="alignAcc1" presStyleIdx="2" presStyleCnt="5"/>
      <dgm:spPr/>
    </dgm:pt>
    <dgm:pt modelId="{753C5092-F86D-4484-A5C0-32CE456424DD}" type="pres">
      <dgm:prSet presAssocID="{EDBA86F9-8ACF-4206-B694-B2E95C213868}" presName="vertSpace4" presStyleLbl="node1" presStyleIdx="2" presStyleCnt="5"/>
      <dgm:spPr/>
    </dgm:pt>
    <dgm:pt modelId="{0275A43C-BB1E-4F0F-820F-047235293AB4}" type="pres">
      <dgm:prSet presAssocID="{EDBA86F9-8ACF-4206-B694-B2E95C213868}" presName="circle4" presStyleLbl="node1" presStyleIdx="3" presStyleCnt="5"/>
      <dgm:spPr>
        <a:solidFill>
          <a:srgbClr val="FFFF00"/>
        </a:solidFill>
      </dgm:spPr>
    </dgm:pt>
    <dgm:pt modelId="{D9F9161B-8A7A-4629-9C36-8D70B4EB0A64}" type="pres">
      <dgm:prSet presAssocID="{EDBA86F9-8ACF-4206-B694-B2E95C213868}" presName="rect4" presStyleLbl="alignAcc1" presStyleIdx="3" presStyleCnt="5"/>
      <dgm:spPr/>
    </dgm:pt>
    <dgm:pt modelId="{8A0E5B69-0D69-4919-B8DC-2DD72BAF0A5D}" type="pres">
      <dgm:prSet presAssocID="{A231AE05-A1BD-4B0B-ADF7-970573297CBC}" presName="vertSpace5" presStyleLbl="node1" presStyleIdx="3" presStyleCnt="5"/>
      <dgm:spPr/>
    </dgm:pt>
    <dgm:pt modelId="{F8C2A8D3-DDFC-42B2-B129-F3F55606E846}" type="pres">
      <dgm:prSet presAssocID="{A231AE05-A1BD-4B0B-ADF7-970573297CBC}" presName="circle5" presStyleLbl="node1" presStyleIdx="4" presStyleCnt="5"/>
      <dgm:spPr>
        <a:solidFill>
          <a:schemeClr val="tx1"/>
        </a:solidFill>
      </dgm:spPr>
    </dgm:pt>
    <dgm:pt modelId="{4FDC724C-A3F8-4E77-A42C-EF49CBAB1C82}" type="pres">
      <dgm:prSet presAssocID="{A231AE05-A1BD-4B0B-ADF7-970573297CBC}" presName="rect5" presStyleLbl="alignAcc1" presStyleIdx="4" presStyleCnt="5"/>
      <dgm:spPr/>
    </dgm:pt>
    <dgm:pt modelId="{6A454C5B-B364-46D7-879B-DCBE2DEC7220}" type="pres">
      <dgm:prSet presAssocID="{306250D3-E156-4F67-843B-DEF0289B4647}" presName="rect1ParTx" presStyleLbl="alignAcc1" presStyleIdx="4" presStyleCnt="5">
        <dgm:presLayoutVars>
          <dgm:chMax val="1"/>
          <dgm:bulletEnabled val="1"/>
        </dgm:presLayoutVars>
      </dgm:prSet>
      <dgm:spPr/>
    </dgm:pt>
    <dgm:pt modelId="{BA7BBEE4-9536-4072-ABA9-3F64F26615E4}" type="pres">
      <dgm:prSet presAssocID="{306250D3-E156-4F67-843B-DEF0289B4647}" presName="rect1ChTx" presStyleLbl="alignAcc1" presStyleIdx="4" presStyleCnt="5" custScaleX="116234">
        <dgm:presLayoutVars>
          <dgm:bulletEnabled val="1"/>
        </dgm:presLayoutVars>
      </dgm:prSet>
      <dgm:spPr/>
    </dgm:pt>
    <dgm:pt modelId="{5F532936-AEB8-4387-89CF-47CEAB8B5F78}" type="pres">
      <dgm:prSet presAssocID="{3AB75D8A-4AE2-48D3-81A0-6986F50D31B9}" presName="rect2ParTx" presStyleLbl="alignAcc1" presStyleIdx="4" presStyleCnt="5">
        <dgm:presLayoutVars>
          <dgm:chMax val="1"/>
          <dgm:bulletEnabled val="1"/>
        </dgm:presLayoutVars>
      </dgm:prSet>
      <dgm:spPr/>
    </dgm:pt>
    <dgm:pt modelId="{E56D69F8-28C6-488E-9FE9-517CB24663DF}" type="pres">
      <dgm:prSet presAssocID="{3AB75D8A-4AE2-48D3-81A0-6986F50D31B9}" presName="rect2ChTx" presStyleLbl="alignAcc1" presStyleIdx="4" presStyleCnt="5" custScaleX="114610">
        <dgm:presLayoutVars>
          <dgm:bulletEnabled val="1"/>
        </dgm:presLayoutVars>
      </dgm:prSet>
      <dgm:spPr/>
    </dgm:pt>
    <dgm:pt modelId="{33F39F79-CB92-4F98-95C3-824DE8AFA4C1}" type="pres">
      <dgm:prSet presAssocID="{A5642E81-8A5A-496F-815E-0118B539AF86}" presName="rect3ParTx" presStyleLbl="alignAcc1" presStyleIdx="4" presStyleCnt="5">
        <dgm:presLayoutVars>
          <dgm:chMax val="1"/>
          <dgm:bulletEnabled val="1"/>
        </dgm:presLayoutVars>
      </dgm:prSet>
      <dgm:spPr/>
    </dgm:pt>
    <dgm:pt modelId="{719AA34A-E47E-48F0-B00B-9003374C1521}" type="pres">
      <dgm:prSet presAssocID="{A5642E81-8A5A-496F-815E-0118B539AF86}" presName="rect3ChTx" presStyleLbl="alignAcc1" presStyleIdx="4" presStyleCnt="5" custScaleX="115098">
        <dgm:presLayoutVars>
          <dgm:bulletEnabled val="1"/>
        </dgm:presLayoutVars>
      </dgm:prSet>
      <dgm:spPr/>
    </dgm:pt>
    <dgm:pt modelId="{69FC6030-E8A1-4FDF-B79A-A891FB20A902}" type="pres">
      <dgm:prSet presAssocID="{EDBA86F9-8ACF-4206-B694-B2E95C213868}" presName="rect4ParTx" presStyleLbl="alignAcc1" presStyleIdx="4" presStyleCnt="5">
        <dgm:presLayoutVars>
          <dgm:chMax val="1"/>
          <dgm:bulletEnabled val="1"/>
        </dgm:presLayoutVars>
      </dgm:prSet>
      <dgm:spPr/>
    </dgm:pt>
    <dgm:pt modelId="{A9BEAB38-C57A-4CE6-AE6D-A76E423FD386}" type="pres">
      <dgm:prSet presAssocID="{EDBA86F9-8ACF-4206-B694-B2E95C213868}" presName="rect4ChTx" presStyleLbl="alignAcc1" presStyleIdx="4" presStyleCnt="5" custScaleX="115260">
        <dgm:presLayoutVars>
          <dgm:bulletEnabled val="1"/>
        </dgm:presLayoutVars>
      </dgm:prSet>
      <dgm:spPr/>
    </dgm:pt>
    <dgm:pt modelId="{BE521D46-A7EF-4829-B587-0DF2244BA320}" type="pres">
      <dgm:prSet presAssocID="{A231AE05-A1BD-4B0B-ADF7-970573297CBC}" presName="rect5ParTx" presStyleLbl="alignAcc1" presStyleIdx="4" presStyleCnt="5">
        <dgm:presLayoutVars>
          <dgm:chMax val="1"/>
          <dgm:bulletEnabled val="1"/>
        </dgm:presLayoutVars>
      </dgm:prSet>
      <dgm:spPr/>
    </dgm:pt>
    <dgm:pt modelId="{A9B48E7D-86D5-4049-AC15-B64C10B031F3}" type="pres">
      <dgm:prSet presAssocID="{A231AE05-A1BD-4B0B-ADF7-970573297CBC}" presName="rect5ChTx" presStyleLbl="alignAcc1" presStyleIdx="4" presStyleCnt="5">
        <dgm:presLayoutVars>
          <dgm:bulletEnabled val="1"/>
        </dgm:presLayoutVars>
      </dgm:prSet>
      <dgm:spPr/>
    </dgm:pt>
  </dgm:ptLst>
  <dgm:cxnLst>
    <dgm:cxn modelId="{BA490F04-9521-4D83-980D-E952081F9143}" srcId="{EDBA86F9-8ACF-4206-B694-B2E95C213868}" destId="{A53F2C28-8D8A-4354-8281-40809042DA38}" srcOrd="0" destOrd="0" parTransId="{542783B7-3D9A-4192-9566-1690995F32DD}" sibTransId="{04B2C3C0-C624-4860-8A28-F47A4C5ED180}"/>
    <dgm:cxn modelId="{782A2C10-6EC0-4E4C-A413-9F166FC0C7DE}" type="presOf" srcId="{D9DC6172-9F56-49F6-90F3-785561768201}" destId="{719AA34A-E47E-48F0-B00B-9003374C1521}" srcOrd="0" destOrd="1" presId="urn:microsoft.com/office/officeart/2005/8/layout/target3"/>
    <dgm:cxn modelId="{6598181D-A8A3-4F72-9A86-B80655A2AD56}" srcId="{748550F0-A079-4E86-88D9-73ECA66F8A6B}" destId="{306250D3-E156-4F67-843B-DEF0289B4647}" srcOrd="0" destOrd="0" parTransId="{A59D587A-8243-48FE-A9FF-BEE9BA230ACA}" sibTransId="{5D1763CA-970B-4E5E-8EC8-BC3104BB3A1A}"/>
    <dgm:cxn modelId="{6A62CF1D-F6CE-4DDB-A76A-477684C02A18}" srcId="{EDBA86F9-8ACF-4206-B694-B2E95C213868}" destId="{14FCFFF7-5F13-4E9D-AD55-8F4BA27CA238}" srcOrd="1" destOrd="0" parTransId="{13268240-ED97-43B5-8AEF-126361BED645}" sibTransId="{57EE658F-C314-4E49-A1A6-79F6D6C9632A}"/>
    <dgm:cxn modelId="{72EA1426-69E4-4F3A-AEC1-68B06BFA2266}" type="presOf" srcId="{A231AE05-A1BD-4B0B-ADF7-970573297CBC}" destId="{BE521D46-A7EF-4829-B587-0DF2244BA320}" srcOrd="1" destOrd="0" presId="urn:microsoft.com/office/officeart/2005/8/layout/target3"/>
    <dgm:cxn modelId="{7712EA28-D20B-44EB-9607-F4B39C0B8EA3}" srcId="{A5642E81-8A5A-496F-815E-0118B539AF86}" destId="{9F9C840B-3912-4AB0-A57F-357DC28F9045}" srcOrd="0" destOrd="0" parTransId="{D97D9102-F8EC-443A-9E7D-100648C087AA}" sibTransId="{2BCED64F-D7B3-4209-ABC9-72157F26B88C}"/>
    <dgm:cxn modelId="{666E7C34-66B9-4045-87B6-BF611B3A07E8}" type="presOf" srcId="{EDBA86F9-8ACF-4206-B694-B2E95C213868}" destId="{69FC6030-E8A1-4FDF-B79A-A891FB20A902}" srcOrd="1" destOrd="0" presId="urn:microsoft.com/office/officeart/2005/8/layout/target3"/>
    <dgm:cxn modelId="{D6362E3A-5BF0-424C-B5B1-C7DE6CE5824C}" type="presOf" srcId="{4698ECA3-788F-4E86-954A-FFCFED5179F1}" destId="{BA7BBEE4-9536-4072-ABA9-3F64F26615E4}" srcOrd="0" destOrd="2" presId="urn:microsoft.com/office/officeart/2005/8/layout/target3"/>
    <dgm:cxn modelId="{3275DC3A-4A35-40AF-9599-A1B1CB6B0968}" srcId="{A231AE05-A1BD-4B0B-ADF7-970573297CBC}" destId="{AE11C7DC-690F-4F36-9FD6-CCCCDC5A5699}" srcOrd="0" destOrd="0" parTransId="{4D801A4D-5D69-4A01-81B1-16A28F7C0645}" sibTransId="{11637E31-6B58-4474-B972-CECDF5F7935D}"/>
    <dgm:cxn modelId="{2D79283E-7145-4BF7-BCBC-E5ACD101F010}" srcId="{3AB75D8A-4AE2-48D3-81A0-6986F50D31B9}" destId="{E8BFDD34-89C3-49B7-8521-0C6F0C076E62}" srcOrd="1" destOrd="0" parTransId="{DBDAD23C-E15C-4DA8-8174-1049E873992D}" sibTransId="{F49EC8F3-236A-4A2D-AF98-DDA649661B50}"/>
    <dgm:cxn modelId="{0C831761-9FC1-4C39-BF74-06F773AB02EC}" srcId="{748550F0-A079-4E86-88D9-73ECA66F8A6B}" destId="{A5642E81-8A5A-496F-815E-0118B539AF86}" srcOrd="2" destOrd="0" parTransId="{1433E2D7-9086-418D-B62F-5613D8D1E743}" sibTransId="{9BDEB177-72A7-4B35-9AAA-67AAA6264D56}"/>
    <dgm:cxn modelId="{69542063-98EE-4D5D-AC8F-875780710D0C}" srcId="{A5642E81-8A5A-496F-815E-0118B539AF86}" destId="{D9DC6172-9F56-49F6-90F3-785561768201}" srcOrd="1" destOrd="0" parTransId="{14E458A7-BC64-48C8-8D48-22DB99B477A6}" sibTransId="{C7B435BF-4216-4EAA-85DF-111D479F684B}"/>
    <dgm:cxn modelId="{9FEF0D49-89D5-49EF-A8F4-7D8D579AB965}" type="presOf" srcId="{359B5E29-4697-4369-AA7C-4A56490EFC19}" destId="{A9B48E7D-86D5-4049-AC15-B64C10B031F3}" srcOrd="0" destOrd="1" presId="urn:microsoft.com/office/officeart/2005/8/layout/target3"/>
    <dgm:cxn modelId="{A1E7CF4E-17AC-4E68-8F41-EA33A3953196}" srcId="{748550F0-A079-4E86-88D9-73ECA66F8A6B}" destId="{A231AE05-A1BD-4B0B-ADF7-970573297CBC}" srcOrd="4" destOrd="0" parTransId="{0FE90B74-B335-472D-B884-A057EB07D5BD}" sibTransId="{257D25FB-9290-4CD7-A45A-990E51EC67B5}"/>
    <dgm:cxn modelId="{4FD33770-93CC-4359-9821-2550BF0848D3}" type="presOf" srcId="{C168A4AD-AC3E-431A-BE2E-3EE61A6EE9EC}" destId="{A9BEAB38-C57A-4CE6-AE6D-A76E423FD386}" srcOrd="0" destOrd="2" presId="urn:microsoft.com/office/officeart/2005/8/layout/target3"/>
    <dgm:cxn modelId="{0AED3554-C62A-4629-B314-EAD45FD4E4BA}" type="presOf" srcId="{3AB75D8A-4AE2-48D3-81A0-6986F50D31B9}" destId="{5F532936-AEB8-4387-89CF-47CEAB8B5F78}" srcOrd="1" destOrd="0" presId="urn:microsoft.com/office/officeart/2005/8/layout/target3"/>
    <dgm:cxn modelId="{6E196154-78DF-414D-AA69-917354D7E512}" type="presOf" srcId="{EDBA86F9-8ACF-4206-B694-B2E95C213868}" destId="{D9F9161B-8A7A-4629-9C36-8D70B4EB0A64}" srcOrd="0" destOrd="0" presId="urn:microsoft.com/office/officeart/2005/8/layout/target3"/>
    <dgm:cxn modelId="{D52FDF75-3104-40AC-9A4C-8052D1AF16E1}" srcId="{748550F0-A079-4E86-88D9-73ECA66F8A6B}" destId="{3AB75D8A-4AE2-48D3-81A0-6986F50D31B9}" srcOrd="1" destOrd="0" parTransId="{878D75C0-026A-470B-A819-BC69B863EB69}" sibTransId="{BDD22DAF-0310-4F23-89F8-961497BF3E46}"/>
    <dgm:cxn modelId="{4136FF76-2083-4059-873E-F79DF3F38577}" type="presOf" srcId="{E2A42FB5-3816-41ED-A53C-4303F43E0859}" destId="{BA7BBEE4-9536-4072-ABA9-3F64F26615E4}" srcOrd="0" destOrd="1" presId="urn:microsoft.com/office/officeart/2005/8/layout/target3"/>
    <dgm:cxn modelId="{D80C1880-CFF9-486F-9A19-FB318EF5A156}" type="presOf" srcId="{3AB75D8A-4AE2-48D3-81A0-6986F50D31B9}" destId="{0396E79E-517A-487A-B140-9B56230D7C90}" srcOrd="0" destOrd="0" presId="urn:microsoft.com/office/officeart/2005/8/layout/target3"/>
    <dgm:cxn modelId="{ABDE2B87-5E23-4411-901E-4AC9C6D3A0CC}" srcId="{3AB75D8A-4AE2-48D3-81A0-6986F50D31B9}" destId="{97F32AA9-06EB-4866-BF38-4C5D2DDEF7DC}" srcOrd="0" destOrd="0" parTransId="{C9E5085C-71A7-47E9-A957-843FE2AC77A5}" sibTransId="{CCBAC0CD-C119-4E3D-BD72-F2DE8EAF361D}"/>
    <dgm:cxn modelId="{5194C988-F7DC-4576-8FE2-33348A00EB3D}" srcId="{306250D3-E156-4F67-843B-DEF0289B4647}" destId="{E2A42FB5-3816-41ED-A53C-4303F43E0859}" srcOrd="1" destOrd="0" parTransId="{A478B294-E318-4C25-8C52-A3AC166C1BD1}" sibTransId="{6D1E9698-F1F9-4BCB-B7A1-8FD0BFC10FB6}"/>
    <dgm:cxn modelId="{B6EEF09E-68E8-41DC-8956-C9722A3B3343}" type="presOf" srcId="{306250D3-E156-4F67-843B-DEF0289B4647}" destId="{56700CBD-0B57-451C-94D2-0E1A598EE368}" srcOrd="0" destOrd="0" presId="urn:microsoft.com/office/officeart/2005/8/layout/target3"/>
    <dgm:cxn modelId="{59B637A3-3A5D-40F8-AA06-E564A5081D2A}" type="presOf" srcId="{748550F0-A079-4E86-88D9-73ECA66F8A6B}" destId="{E470237C-018D-49CE-B1F2-A03DAF245E20}" srcOrd="0" destOrd="0" presId="urn:microsoft.com/office/officeart/2005/8/layout/target3"/>
    <dgm:cxn modelId="{47B29EB0-972E-463F-8A2D-2EDE4C22E443}" srcId="{A231AE05-A1BD-4B0B-ADF7-970573297CBC}" destId="{359B5E29-4697-4369-AA7C-4A56490EFC19}" srcOrd="1" destOrd="0" parTransId="{ADD7718B-3FAC-4743-866A-518165A1E2F3}" sibTransId="{F1794678-FB21-4094-9C61-149502CB1629}"/>
    <dgm:cxn modelId="{86F8ECB2-8228-4D30-93B4-C10C8BAF893A}" type="presOf" srcId="{D39D9DCA-4230-490F-A513-2500BCC8799B}" destId="{E56D69F8-28C6-488E-9FE9-517CB24663DF}" srcOrd="0" destOrd="2" presId="urn:microsoft.com/office/officeart/2005/8/layout/target3"/>
    <dgm:cxn modelId="{AB40E5B9-8FF0-4DA2-A4BE-7F0807F34B51}" srcId="{306250D3-E156-4F67-843B-DEF0289B4647}" destId="{4698ECA3-788F-4E86-954A-FFCFED5179F1}" srcOrd="2" destOrd="0" parTransId="{FE470DFA-1F07-4D04-AEA5-5CF1770ED2FB}" sibTransId="{53486196-9915-4E6F-83E5-CC79059DEAC3}"/>
    <dgm:cxn modelId="{66099BC2-55EE-4303-87E7-4C4C1FFFEB89}" type="presOf" srcId="{E8BFDD34-89C3-49B7-8521-0C6F0C076E62}" destId="{E56D69F8-28C6-488E-9FE9-517CB24663DF}" srcOrd="0" destOrd="1" presId="urn:microsoft.com/office/officeart/2005/8/layout/target3"/>
    <dgm:cxn modelId="{829D8FCA-8865-4F98-A249-06CD17001A67}" type="presOf" srcId="{94F26733-16EC-403A-BA75-7F97EC6F2813}" destId="{BA7BBEE4-9536-4072-ABA9-3F64F26615E4}" srcOrd="0" destOrd="0" presId="urn:microsoft.com/office/officeart/2005/8/layout/target3"/>
    <dgm:cxn modelId="{A46D3CCD-F510-4F65-85F3-067DC4F54BB8}" srcId="{3AB75D8A-4AE2-48D3-81A0-6986F50D31B9}" destId="{D39D9DCA-4230-490F-A513-2500BCC8799B}" srcOrd="2" destOrd="0" parTransId="{93842F9D-820C-41FD-8551-CBC47B20482C}" sibTransId="{EE842DB6-72C8-42E6-9F78-3F4E4F9E68B1}"/>
    <dgm:cxn modelId="{F4C3D7D1-06ED-46D6-A96E-7944A37E402A}" type="presOf" srcId="{A53F2C28-8D8A-4354-8281-40809042DA38}" destId="{A9BEAB38-C57A-4CE6-AE6D-A76E423FD386}" srcOrd="0" destOrd="0" presId="urn:microsoft.com/office/officeart/2005/8/layout/target3"/>
    <dgm:cxn modelId="{A2B473D2-EDFF-4BCE-878D-AD5E39E344B7}" type="presOf" srcId="{14FCFFF7-5F13-4E9D-AD55-8F4BA27CA238}" destId="{A9BEAB38-C57A-4CE6-AE6D-A76E423FD386}" srcOrd="0" destOrd="1" presId="urn:microsoft.com/office/officeart/2005/8/layout/target3"/>
    <dgm:cxn modelId="{3CB655D4-9DBB-41F1-A409-50F5669CE0A2}" type="presOf" srcId="{A231AE05-A1BD-4B0B-ADF7-970573297CBC}" destId="{4FDC724C-A3F8-4E77-A42C-EF49CBAB1C82}" srcOrd="0" destOrd="0" presId="urn:microsoft.com/office/officeart/2005/8/layout/target3"/>
    <dgm:cxn modelId="{881278D6-AB62-415D-8F01-1060AD6C050D}" srcId="{306250D3-E156-4F67-843B-DEF0289B4647}" destId="{94F26733-16EC-403A-BA75-7F97EC6F2813}" srcOrd="0" destOrd="0" parTransId="{37668AF2-A0C0-43EE-8D60-F6BBD5AF1298}" sibTransId="{18D21E1A-7CF0-4D2B-AFF3-36975719C911}"/>
    <dgm:cxn modelId="{24DF4CD7-023E-48F8-A967-5D103DDF9434}" type="presOf" srcId="{A5642E81-8A5A-496F-815E-0118B539AF86}" destId="{33F39F79-CB92-4F98-95C3-824DE8AFA4C1}" srcOrd="1" destOrd="0" presId="urn:microsoft.com/office/officeart/2005/8/layout/target3"/>
    <dgm:cxn modelId="{4AF4FFD9-6213-41DE-B263-BC183485CD5E}" type="presOf" srcId="{9F9C840B-3912-4AB0-A57F-357DC28F9045}" destId="{719AA34A-E47E-48F0-B00B-9003374C1521}" srcOrd="0" destOrd="0" presId="urn:microsoft.com/office/officeart/2005/8/layout/target3"/>
    <dgm:cxn modelId="{8D7043DF-052A-47F4-AEAD-B6E5082113A5}" type="presOf" srcId="{AE11C7DC-690F-4F36-9FD6-CCCCDC5A5699}" destId="{A9B48E7D-86D5-4049-AC15-B64C10B031F3}" srcOrd="0" destOrd="0" presId="urn:microsoft.com/office/officeart/2005/8/layout/target3"/>
    <dgm:cxn modelId="{884305F4-23EC-4F29-A70F-FEC44CF532C8}" srcId="{748550F0-A079-4E86-88D9-73ECA66F8A6B}" destId="{EDBA86F9-8ACF-4206-B694-B2E95C213868}" srcOrd="3" destOrd="0" parTransId="{863C8026-4159-47CA-B6F4-F7BEFCF350D7}" sibTransId="{FA5F71EE-EED3-41D5-BF8A-F1EFEBA6FF7D}"/>
    <dgm:cxn modelId="{3FE93DF6-3554-4886-A6A6-FA884F9B38D5}" type="presOf" srcId="{306250D3-E156-4F67-843B-DEF0289B4647}" destId="{6A454C5B-B364-46D7-879B-DCBE2DEC7220}" srcOrd="1" destOrd="0" presId="urn:microsoft.com/office/officeart/2005/8/layout/target3"/>
    <dgm:cxn modelId="{FF97C8F9-34C9-437B-82B5-326ADA89DE70}" srcId="{EDBA86F9-8ACF-4206-B694-B2E95C213868}" destId="{C168A4AD-AC3E-431A-BE2E-3EE61A6EE9EC}" srcOrd="2" destOrd="0" parTransId="{5008A66F-2284-442C-8FB5-E5F95A503581}" sibTransId="{C34BA9F3-2755-4469-9098-F3352B1CEFAF}"/>
    <dgm:cxn modelId="{8832E6FA-BECC-4B5D-BD06-DA652F8049D1}" type="presOf" srcId="{97F32AA9-06EB-4866-BF38-4C5D2DDEF7DC}" destId="{E56D69F8-28C6-488E-9FE9-517CB24663DF}" srcOrd="0" destOrd="0" presId="urn:microsoft.com/office/officeart/2005/8/layout/target3"/>
    <dgm:cxn modelId="{EC0282FE-7B43-4702-80AE-562DBCBC8D67}" type="presOf" srcId="{A5642E81-8A5A-496F-815E-0118B539AF86}" destId="{2280A594-23F9-4720-A8D8-918B74FEC244}" srcOrd="0" destOrd="0" presId="urn:microsoft.com/office/officeart/2005/8/layout/target3"/>
    <dgm:cxn modelId="{6401E0E6-1DA9-41EB-93B8-A2FE82B38447}" type="presParOf" srcId="{E470237C-018D-49CE-B1F2-A03DAF245E20}" destId="{FCEBF216-E880-4E09-9558-8984EEAC2710}" srcOrd="0" destOrd="0" presId="urn:microsoft.com/office/officeart/2005/8/layout/target3"/>
    <dgm:cxn modelId="{5CCA6B6C-998D-4C97-BA71-DEEE45BF23F5}" type="presParOf" srcId="{E470237C-018D-49CE-B1F2-A03DAF245E20}" destId="{E4C1A4FA-E382-4098-86DB-A10A5BEB439C}" srcOrd="1" destOrd="0" presId="urn:microsoft.com/office/officeart/2005/8/layout/target3"/>
    <dgm:cxn modelId="{F978CFBB-22C4-4176-A084-7F229EF0C4FA}" type="presParOf" srcId="{E470237C-018D-49CE-B1F2-A03DAF245E20}" destId="{56700CBD-0B57-451C-94D2-0E1A598EE368}" srcOrd="2" destOrd="0" presId="urn:microsoft.com/office/officeart/2005/8/layout/target3"/>
    <dgm:cxn modelId="{BA0A0BFA-AA11-43D2-978C-6C6960748C0D}" type="presParOf" srcId="{E470237C-018D-49CE-B1F2-A03DAF245E20}" destId="{A5C0050D-456A-479F-A2E9-85274BDE4B51}" srcOrd="3" destOrd="0" presId="urn:microsoft.com/office/officeart/2005/8/layout/target3"/>
    <dgm:cxn modelId="{4B5AEFD1-FA11-48CF-8F9C-F4FF61489736}" type="presParOf" srcId="{E470237C-018D-49CE-B1F2-A03DAF245E20}" destId="{FCF6A194-EA1C-4979-91C2-DFEDD69AA861}" srcOrd="4" destOrd="0" presId="urn:microsoft.com/office/officeart/2005/8/layout/target3"/>
    <dgm:cxn modelId="{CA03AC70-F1C2-475E-9D62-B311CD408218}" type="presParOf" srcId="{E470237C-018D-49CE-B1F2-A03DAF245E20}" destId="{0396E79E-517A-487A-B140-9B56230D7C90}" srcOrd="5" destOrd="0" presId="urn:microsoft.com/office/officeart/2005/8/layout/target3"/>
    <dgm:cxn modelId="{4700E1A8-6F60-4798-882B-96D3E93F9F5A}" type="presParOf" srcId="{E470237C-018D-49CE-B1F2-A03DAF245E20}" destId="{CA4587A3-B1A7-4288-A3FB-356B2885CAC2}" srcOrd="6" destOrd="0" presId="urn:microsoft.com/office/officeart/2005/8/layout/target3"/>
    <dgm:cxn modelId="{A6816E3A-34B8-40E0-8FBE-43B5D48AC723}" type="presParOf" srcId="{E470237C-018D-49CE-B1F2-A03DAF245E20}" destId="{625740FE-72BB-432E-A910-E7BBA08C2A9A}" srcOrd="7" destOrd="0" presId="urn:microsoft.com/office/officeart/2005/8/layout/target3"/>
    <dgm:cxn modelId="{193FBB54-FAB3-46DA-8498-D3C37691EF01}" type="presParOf" srcId="{E470237C-018D-49CE-B1F2-A03DAF245E20}" destId="{2280A594-23F9-4720-A8D8-918B74FEC244}" srcOrd="8" destOrd="0" presId="urn:microsoft.com/office/officeart/2005/8/layout/target3"/>
    <dgm:cxn modelId="{AFD03049-C36C-488A-BD4F-D40FD087D6E2}" type="presParOf" srcId="{E470237C-018D-49CE-B1F2-A03DAF245E20}" destId="{753C5092-F86D-4484-A5C0-32CE456424DD}" srcOrd="9" destOrd="0" presId="urn:microsoft.com/office/officeart/2005/8/layout/target3"/>
    <dgm:cxn modelId="{8DFB3E29-D2E0-481D-AEFD-D7131B5C55BB}" type="presParOf" srcId="{E470237C-018D-49CE-B1F2-A03DAF245E20}" destId="{0275A43C-BB1E-4F0F-820F-047235293AB4}" srcOrd="10" destOrd="0" presId="urn:microsoft.com/office/officeart/2005/8/layout/target3"/>
    <dgm:cxn modelId="{E6563988-DAD4-4F72-9356-D2F8717B5D2D}" type="presParOf" srcId="{E470237C-018D-49CE-B1F2-A03DAF245E20}" destId="{D9F9161B-8A7A-4629-9C36-8D70B4EB0A64}" srcOrd="11" destOrd="0" presId="urn:microsoft.com/office/officeart/2005/8/layout/target3"/>
    <dgm:cxn modelId="{2A12896F-FDFA-4D63-BA42-BB66023B6D38}" type="presParOf" srcId="{E470237C-018D-49CE-B1F2-A03DAF245E20}" destId="{8A0E5B69-0D69-4919-B8DC-2DD72BAF0A5D}" srcOrd="12" destOrd="0" presId="urn:microsoft.com/office/officeart/2005/8/layout/target3"/>
    <dgm:cxn modelId="{248E788C-EC32-4736-914F-CD09BE37BD8A}" type="presParOf" srcId="{E470237C-018D-49CE-B1F2-A03DAF245E20}" destId="{F8C2A8D3-DDFC-42B2-B129-F3F55606E846}" srcOrd="13" destOrd="0" presId="urn:microsoft.com/office/officeart/2005/8/layout/target3"/>
    <dgm:cxn modelId="{F9D7CD47-582B-450D-B577-FB14CEB3606D}" type="presParOf" srcId="{E470237C-018D-49CE-B1F2-A03DAF245E20}" destId="{4FDC724C-A3F8-4E77-A42C-EF49CBAB1C82}" srcOrd="14" destOrd="0" presId="urn:microsoft.com/office/officeart/2005/8/layout/target3"/>
    <dgm:cxn modelId="{6D5C57A2-9E6F-40DC-A4C0-2148F49ED581}" type="presParOf" srcId="{E470237C-018D-49CE-B1F2-A03DAF245E20}" destId="{6A454C5B-B364-46D7-879B-DCBE2DEC7220}" srcOrd="15" destOrd="0" presId="urn:microsoft.com/office/officeart/2005/8/layout/target3"/>
    <dgm:cxn modelId="{5D2532AD-00DA-41D0-8ABB-8FF2550E6638}" type="presParOf" srcId="{E470237C-018D-49CE-B1F2-A03DAF245E20}" destId="{BA7BBEE4-9536-4072-ABA9-3F64F26615E4}" srcOrd="16" destOrd="0" presId="urn:microsoft.com/office/officeart/2005/8/layout/target3"/>
    <dgm:cxn modelId="{DE800943-D4B1-4E08-BF34-319CF8B5280B}" type="presParOf" srcId="{E470237C-018D-49CE-B1F2-A03DAF245E20}" destId="{5F532936-AEB8-4387-89CF-47CEAB8B5F78}" srcOrd="17" destOrd="0" presId="urn:microsoft.com/office/officeart/2005/8/layout/target3"/>
    <dgm:cxn modelId="{AB5A7739-948F-4960-831E-043847A60CB7}" type="presParOf" srcId="{E470237C-018D-49CE-B1F2-A03DAF245E20}" destId="{E56D69F8-28C6-488E-9FE9-517CB24663DF}" srcOrd="18" destOrd="0" presId="urn:microsoft.com/office/officeart/2005/8/layout/target3"/>
    <dgm:cxn modelId="{6EF5A9B4-AF15-4F15-9C9C-8E5C9B7EED50}" type="presParOf" srcId="{E470237C-018D-49CE-B1F2-A03DAF245E20}" destId="{33F39F79-CB92-4F98-95C3-824DE8AFA4C1}" srcOrd="19" destOrd="0" presId="urn:microsoft.com/office/officeart/2005/8/layout/target3"/>
    <dgm:cxn modelId="{EDAA3B1B-B71E-4EDC-AD7C-F71F2F78484C}" type="presParOf" srcId="{E470237C-018D-49CE-B1F2-A03DAF245E20}" destId="{719AA34A-E47E-48F0-B00B-9003374C1521}" srcOrd="20" destOrd="0" presId="urn:microsoft.com/office/officeart/2005/8/layout/target3"/>
    <dgm:cxn modelId="{26685431-ED6F-4EE6-823E-736E23601D03}" type="presParOf" srcId="{E470237C-018D-49CE-B1F2-A03DAF245E20}" destId="{69FC6030-E8A1-4FDF-B79A-A891FB20A902}" srcOrd="21" destOrd="0" presId="urn:microsoft.com/office/officeart/2005/8/layout/target3"/>
    <dgm:cxn modelId="{C88E7184-EAF7-477A-AF91-504979CA1771}" type="presParOf" srcId="{E470237C-018D-49CE-B1F2-A03DAF245E20}" destId="{A9BEAB38-C57A-4CE6-AE6D-A76E423FD386}" srcOrd="22" destOrd="0" presId="urn:microsoft.com/office/officeart/2005/8/layout/target3"/>
    <dgm:cxn modelId="{89006C70-492C-4A25-A583-EEC03547FE58}" type="presParOf" srcId="{E470237C-018D-49CE-B1F2-A03DAF245E20}" destId="{BE521D46-A7EF-4829-B587-0DF2244BA320}" srcOrd="23" destOrd="0" presId="urn:microsoft.com/office/officeart/2005/8/layout/target3"/>
    <dgm:cxn modelId="{3B1CA7FA-1117-4C46-B431-78CC889217C1}" type="presParOf" srcId="{E470237C-018D-49CE-B1F2-A03DAF245E20}" destId="{A9B48E7D-86D5-4049-AC15-B64C10B031F3}" srcOrd="24"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F99D5-4DC8-4A5F-BC8E-7153086C49F6}"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6FAE6C69-A7F4-41EA-ABBB-C76E80D6DEFC}">
      <dgm:prSet phldrT="[Text]"/>
      <dgm:spPr>
        <a:solidFill>
          <a:schemeClr val="accent4">
            <a:lumMod val="60000"/>
            <a:lumOff val="40000"/>
          </a:schemeClr>
        </a:solidFill>
      </dgm:spPr>
      <dgm:t>
        <a:bodyPr/>
        <a:lstStyle/>
        <a:p>
          <a:r>
            <a:rPr lang="en-US" dirty="0">
              <a:solidFill>
                <a:sysClr val="windowText" lastClr="000000"/>
              </a:solidFill>
            </a:rPr>
            <a:t>ABC-C Benefits</a:t>
          </a:r>
        </a:p>
      </dgm:t>
    </dgm:pt>
    <dgm:pt modelId="{5846B597-2F12-4E79-8F0B-69D75653CCE8}" type="parTrans" cxnId="{9E8BDB7C-6780-494A-831E-02C1D285F555}">
      <dgm:prSet/>
      <dgm:spPr/>
      <dgm:t>
        <a:bodyPr/>
        <a:lstStyle/>
        <a:p>
          <a:endParaRPr lang="en-US"/>
        </a:p>
      </dgm:t>
    </dgm:pt>
    <dgm:pt modelId="{51BF239B-7D8A-43FD-9A94-863F20C5F13B}" type="sibTrans" cxnId="{9E8BDB7C-6780-494A-831E-02C1D285F555}">
      <dgm:prSet/>
      <dgm:spPr/>
      <dgm:t>
        <a:bodyPr/>
        <a:lstStyle/>
        <a:p>
          <a:endParaRPr lang="en-US"/>
        </a:p>
      </dgm:t>
    </dgm:pt>
    <dgm:pt modelId="{593C8232-D029-49CB-9887-66AEDE6AA33B}">
      <dgm:prSet/>
      <dgm:spPr>
        <a:solidFill>
          <a:schemeClr val="accent4">
            <a:lumMod val="60000"/>
            <a:lumOff val="40000"/>
          </a:schemeClr>
        </a:solidFill>
      </dgm:spPr>
      <dgm:t>
        <a:bodyPr/>
        <a:lstStyle/>
        <a:p>
          <a:r>
            <a:rPr lang="en-US" dirty="0">
              <a:solidFill>
                <a:sysClr val="windowText" lastClr="000000"/>
              </a:solidFill>
            </a:rPr>
            <a:t>Civilian</a:t>
          </a:r>
          <a:r>
            <a:rPr lang="en-US" dirty="0"/>
            <a:t> </a:t>
          </a:r>
          <a:r>
            <a:rPr lang="en-US" dirty="0">
              <a:solidFill>
                <a:sysClr val="windowText" lastClr="000000"/>
              </a:solidFill>
            </a:rPr>
            <a:t>Pay</a:t>
          </a:r>
        </a:p>
      </dgm:t>
    </dgm:pt>
    <dgm:pt modelId="{78160238-524F-43A8-98BD-C07298AEB62D}" type="parTrans" cxnId="{D78BEDE5-0560-49FD-9ED0-2CF9B84BA794}">
      <dgm:prSet/>
      <dgm:spPr/>
      <dgm:t>
        <a:bodyPr/>
        <a:lstStyle/>
        <a:p>
          <a:endParaRPr lang="en-US"/>
        </a:p>
      </dgm:t>
    </dgm:pt>
    <dgm:pt modelId="{85BAD391-211D-4C23-B5F3-C5993364860D}" type="sibTrans" cxnId="{D78BEDE5-0560-49FD-9ED0-2CF9B84BA794}">
      <dgm:prSet/>
      <dgm:spPr/>
      <dgm:t>
        <a:bodyPr/>
        <a:lstStyle/>
        <a:p>
          <a:endParaRPr lang="en-US"/>
        </a:p>
      </dgm:t>
    </dgm:pt>
    <dgm:pt modelId="{10EAF922-308A-4700-8A10-E6C644B4F7A7}">
      <dgm:prSet/>
      <dgm:spPr>
        <a:solidFill>
          <a:schemeClr val="accent4">
            <a:lumMod val="60000"/>
            <a:lumOff val="40000"/>
          </a:schemeClr>
        </a:solidFill>
      </dgm:spPr>
      <dgm:t>
        <a:bodyPr/>
        <a:lstStyle/>
        <a:p>
          <a:r>
            <a:rPr lang="en-US" dirty="0">
              <a:solidFill>
                <a:sysClr val="windowText" lastClr="000000"/>
              </a:solidFill>
            </a:rPr>
            <a:t>Leave</a:t>
          </a:r>
        </a:p>
      </dgm:t>
    </dgm:pt>
    <dgm:pt modelId="{AFF87E5D-6ADE-43D1-BE33-20A13A931774}" type="parTrans" cxnId="{70604FAC-DBCA-46F0-A98C-77D44F5B2723}">
      <dgm:prSet/>
      <dgm:spPr/>
      <dgm:t>
        <a:bodyPr/>
        <a:lstStyle/>
        <a:p>
          <a:endParaRPr lang="en-US"/>
        </a:p>
      </dgm:t>
    </dgm:pt>
    <dgm:pt modelId="{C3B74E68-3712-471C-9EFD-609A4B279FED}" type="sibTrans" cxnId="{70604FAC-DBCA-46F0-A98C-77D44F5B2723}">
      <dgm:prSet/>
      <dgm:spPr/>
      <dgm:t>
        <a:bodyPr/>
        <a:lstStyle/>
        <a:p>
          <a:endParaRPr lang="en-US"/>
        </a:p>
      </dgm:t>
    </dgm:pt>
    <dgm:pt modelId="{BE9ED762-933C-4947-A103-7EF8522E23A8}">
      <dgm:prSet/>
      <dgm:spPr>
        <a:solidFill>
          <a:schemeClr val="accent4">
            <a:lumMod val="60000"/>
            <a:lumOff val="40000"/>
          </a:schemeClr>
        </a:solidFill>
      </dgm:spPr>
      <dgm:t>
        <a:bodyPr/>
        <a:lstStyle/>
        <a:p>
          <a:r>
            <a:rPr lang="en-US" dirty="0">
              <a:solidFill>
                <a:sysClr val="windowText" lastClr="000000"/>
              </a:solidFill>
            </a:rPr>
            <a:t>Transportation Agreement</a:t>
          </a:r>
        </a:p>
      </dgm:t>
    </dgm:pt>
    <dgm:pt modelId="{11764BBC-7E28-4E9C-A93C-313720A53C74}" type="parTrans" cxnId="{034BE174-66B7-461B-888B-F960A4F77F63}">
      <dgm:prSet/>
      <dgm:spPr/>
      <dgm:t>
        <a:bodyPr/>
        <a:lstStyle/>
        <a:p>
          <a:endParaRPr lang="en-US"/>
        </a:p>
      </dgm:t>
    </dgm:pt>
    <dgm:pt modelId="{AF8C4CA3-0DD0-4752-8D53-71B61FD97FBD}" type="sibTrans" cxnId="{034BE174-66B7-461B-888B-F960A4F77F63}">
      <dgm:prSet/>
      <dgm:spPr/>
      <dgm:t>
        <a:bodyPr/>
        <a:lstStyle/>
        <a:p>
          <a:endParaRPr lang="en-US"/>
        </a:p>
      </dgm:t>
    </dgm:pt>
    <dgm:pt modelId="{4C3BC50F-F267-4556-BD92-097B93452C4A}">
      <dgm:prSet/>
      <dgm:spPr>
        <a:solidFill>
          <a:schemeClr val="accent4">
            <a:lumMod val="60000"/>
            <a:lumOff val="40000"/>
          </a:schemeClr>
        </a:solidFill>
      </dgm:spPr>
      <dgm:t>
        <a:bodyPr/>
        <a:lstStyle/>
        <a:p>
          <a:r>
            <a:rPr lang="en-US" dirty="0">
              <a:solidFill>
                <a:sysClr val="windowText" lastClr="000000"/>
              </a:solidFill>
            </a:rPr>
            <a:t>Overseas Tour</a:t>
          </a:r>
        </a:p>
      </dgm:t>
    </dgm:pt>
    <dgm:pt modelId="{9474F81B-E4D8-481A-B29F-8B7ADCF10E4B}" type="parTrans" cxnId="{9C221CB9-A241-4213-BF22-BB1A9EE279EA}">
      <dgm:prSet/>
      <dgm:spPr/>
      <dgm:t>
        <a:bodyPr/>
        <a:lstStyle/>
        <a:p>
          <a:endParaRPr lang="en-US"/>
        </a:p>
      </dgm:t>
    </dgm:pt>
    <dgm:pt modelId="{F96D2893-D0AB-41ED-AF77-A40D10246DA8}" type="sibTrans" cxnId="{9C221CB9-A241-4213-BF22-BB1A9EE279EA}">
      <dgm:prSet/>
      <dgm:spPr/>
      <dgm:t>
        <a:bodyPr/>
        <a:lstStyle/>
        <a:p>
          <a:endParaRPr lang="en-US"/>
        </a:p>
      </dgm:t>
    </dgm:pt>
    <dgm:pt modelId="{67A235A3-9F70-4993-AFCF-E2719DC7CC06}">
      <dgm:prSet/>
      <dgm:spPr>
        <a:solidFill>
          <a:schemeClr val="accent4">
            <a:lumMod val="60000"/>
            <a:lumOff val="40000"/>
          </a:schemeClr>
        </a:solidFill>
      </dgm:spPr>
      <dgm:t>
        <a:bodyPr/>
        <a:lstStyle/>
        <a:p>
          <a:r>
            <a:rPr lang="en-US" dirty="0">
              <a:solidFill>
                <a:sysClr val="windowText" lastClr="000000"/>
              </a:solidFill>
            </a:rPr>
            <a:t>Return Rights</a:t>
          </a:r>
        </a:p>
      </dgm:t>
    </dgm:pt>
    <dgm:pt modelId="{FAB35DE2-A77F-4EAA-A3D9-508BF8715CBC}" type="parTrans" cxnId="{EF45D1E6-93C9-4DD8-B447-98BA599B22B5}">
      <dgm:prSet/>
      <dgm:spPr/>
      <dgm:t>
        <a:bodyPr/>
        <a:lstStyle/>
        <a:p>
          <a:endParaRPr lang="en-US"/>
        </a:p>
      </dgm:t>
    </dgm:pt>
    <dgm:pt modelId="{0582A3B3-CB5D-4B0E-AE05-B905B3E03FC3}" type="sibTrans" cxnId="{EF45D1E6-93C9-4DD8-B447-98BA599B22B5}">
      <dgm:prSet/>
      <dgm:spPr/>
      <dgm:t>
        <a:bodyPr/>
        <a:lstStyle/>
        <a:p>
          <a:endParaRPr lang="en-US"/>
        </a:p>
      </dgm:t>
    </dgm:pt>
    <dgm:pt modelId="{89562B74-26E4-469F-9976-20A3E9996F29}">
      <dgm:prSet/>
      <dgm:spPr>
        <a:solidFill>
          <a:schemeClr val="accent4">
            <a:lumMod val="60000"/>
            <a:lumOff val="40000"/>
          </a:schemeClr>
        </a:solidFill>
      </dgm:spPr>
      <dgm:t>
        <a:bodyPr/>
        <a:lstStyle/>
        <a:p>
          <a:r>
            <a:rPr lang="en-US" dirty="0">
              <a:solidFill>
                <a:sysClr val="windowText" lastClr="000000"/>
              </a:solidFill>
            </a:rPr>
            <a:t>PPP</a:t>
          </a:r>
        </a:p>
      </dgm:t>
    </dgm:pt>
    <dgm:pt modelId="{5AA6ED55-8321-4E9E-8B92-7617146F527C}" type="parTrans" cxnId="{40B9D266-AF0B-4B5D-B0A9-477707DC0CA2}">
      <dgm:prSet/>
      <dgm:spPr/>
      <dgm:t>
        <a:bodyPr/>
        <a:lstStyle/>
        <a:p>
          <a:endParaRPr lang="en-US"/>
        </a:p>
      </dgm:t>
    </dgm:pt>
    <dgm:pt modelId="{4FBB0889-8339-47CE-80A2-99809B27DF47}" type="sibTrans" cxnId="{40B9D266-AF0B-4B5D-B0A9-477707DC0CA2}">
      <dgm:prSet/>
      <dgm:spPr/>
      <dgm:t>
        <a:bodyPr/>
        <a:lstStyle/>
        <a:p>
          <a:endParaRPr lang="en-US"/>
        </a:p>
      </dgm:t>
    </dgm:pt>
    <dgm:pt modelId="{DB7D28A4-3CAD-4D38-9723-3C532E796B63}">
      <dgm:prSet/>
      <dgm:spPr>
        <a:solidFill>
          <a:schemeClr val="accent4">
            <a:lumMod val="60000"/>
            <a:lumOff val="40000"/>
          </a:schemeClr>
        </a:solidFill>
      </dgm:spPr>
      <dgm:t>
        <a:bodyPr/>
        <a:lstStyle/>
        <a:p>
          <a:r>
            <a:rPr lang="en-US" dirty="0">
              <a:solidFill>
                <a:sysClr val="windowText" lastClr="000000"/>
              </a:solidFill>
            </a:rPr>
            <a:t>CAC/ID Card</a:t>
          </a:r>
        </a:p>
      </dgm:t>
    </dgm:pt>
    <dgm:pt modelId="{9E720D38-065B-44B3-B239-04F7D9E314F8}" type="parTrans" cxnId="{C1E9A59C-F3AF-4E15-AF04-C8CFBB6FEE62}">
      <dgm:prSet/>
      <dgm:spPr/>
      <dgm:t>
        <a:bodyPr/>
        <a:lstStyle/>
        <a:p>
          <a:endParaRPr lang="en-US"/>
        </a:p>
      </dgm:t>
    </dgm:pt>
    <dgm:pt modelId="{A9F9F1D4-CC63-4463-8C25-DA874CD83DC1}" type="sibTrans" cxnId="{C1E9A59C-F3AF-4E15-AF04-C8CFBB6FEE62}">
      <dgm:prSet/>
      <dgm:spPr/>
      <dgm:t>
        <a:bodyPr/>
        <a:lstStyle/>
        <a:p>
          <a:endParaRPr lang="en-US"/>
        </a:p>
      </dgm:t>
    </dgm:pt>
    <dgm:pt modelId="{C4D0228F-0300-4F36-B414-C8CDC3BCE382}">
      <dgm:prSet/>
      <dgm:spPr>
        <a:solidFill>
          <a:schemeClr val="accent4">
            <a:lumMod val="60000"/>
            <a:lumOff val="40000"/>
          </a:schemeClr>
        </a:solidFill>
      </dgm:spPr>
      <dgm:t>
        <a:bodyPr/>
        <a:lstStyle/>
        <a:p>
          <a:r>
            <a:rPr lang="en-US" dirty="0">
              <a:solidFill>
                <a:sysClr val="windowText" lastClr="000000"/>
              </a:solidFill>
            </a:rPr>
            <a:t>SOFA/VISA</a:t>
          </a:r>
        </a:p>
      </dgm:t>
    </dgm:pt>
    <dgm:pt modelId="{87BA3663-DA63-49CB-BBEE-3C07D04F3752}" type="parTrans" cxnId="{2DED1F95-0252-4D49-8BEB-13C86799EACB}">
      <dgm:prSet/>
      <dgm:spPr/>
      <dgm:t>
        <a:bodyPr/>
        <a:lstStyle/>
        <a:p>
          <a:endParaRPr lang="en-US"/>
        </a:p>
      </dgm:t>
    </dgm:pt>
    <dgm:pt modelId="{5FB02DA7-A93D-41BD-B0AE-FC210B87B9DB}" type="sibTrans" cxnId="{2DED1F95-0252-4D49-8BEB-13C86799EACB}">
      <dgm:prSet/>
      <dgm:spPr/>
      <dgm:t>
        <a:bodyPr/>
        <a:lstStyle/>
        <a:p>
          <a:endParaRPr lang="en-US"/>
        </a:p>
      </dgm:t>
    </dgm:pt>
    <dgm:pt modelId="{0F008BA1-E8CA-4F82-90D8-6D45D8E1096C}">
      <dgm:prSet/>
      <dgm:spPr>
        <a:solidFill>
          <a:schemeClr val="accent4">
            <a:lumMod val="60000"/>
            <a:lumOff val="40000"/>
          </a:schemeClr>
        </a:solidFill>
      </dgm:spPr>
      <dgm:t>
        <a:bodyPr/>
        <a:lstStyle/>
        <a:p>
          <a:r>
            <a:rPr lang="en-US" dirty="0">
              <a:solidFill>
                <a:sysClr val="windowText" lastClr="000000"/>
              </a:solidFill>
            </a:rPr>
            <a:t>Letter of Employment</a:t>
          </a:r>
        </a:p>
      </dgm:t>
    </dgm:pt>
    <dgm:pt modelId="{2DDADD0D-74A3-46F1-BF05-9A9568AFF227}" type="parTrans" cxnId="{A77B2C37-81F4-4983-A117-36AEBF3128D4}">
      <dgm:prSet/>
      <dgm:spPr/>
      <dgm:t>
        <a:bodyPr/>
        <a:lstStyle/>
        <a:p>
          <a:endParaRPr lang="en-US"/>
        </a:p>
      </dgm:t>
    </dgm:pt>
    <dgm:pt modelId="{CECF4022-8F37-4D4D-97F3-428509B10591}" type="sibTrans" cxnId="{A77B2C37-81F4-4983-A117-36AEBF3128D4}">
      <dgm:prSet/>
      <dgm:spPr/>
      <dgm:t>
        <a:bodyPr/>
        <a:lstStyle/>
        <a:p>
          <a:endParaRPr lang="en-US"/>
        </a:p>
      </dgm:t>
    </dgm:pt>
    <dgm:pt modelId="{1C10DFD6-F2E5-4053-9927-CD10C4BB18B5}">
      <dgm:prSet/>
      <dgm:spPr>
        <a:solidFill>
          <a:schemeClr val="accent4">
            <a:lumMod val="60000"/>
            <a:lumOff val="40000"/>
          </a:schemeClr>
        </a:solidFill>
      </dgm:spPr>
      <dgm:t>
        <a:bodyPr/>
        <a:lstStyle/>
        <a:p>
          <a:r>
            <a:rPr lang="en-US" dirty="0">
              <a:solidFill>
                <a:sysClr val="windowText" lastClr="000000"/>
              </a:solidFill>
            </a:rPr>
            <a:t>Overseas Allowances</a:t>
          </a:r>
        </a:p>
      </dgm:t>
    </dgm:pt>
    <dgm:pt modelId="{F2B60F56-5ED7-471D-9B0C-1FA8E57D2BA0}" type="parTrans" cxnId="{4422D42D-4803-452D-A355-184A716B1327}">
      <dgm:prSet/>
      <dgm:spPr/>
      <dgm:t>
        <a:bodyPr/>
        <a:lstStyle/>
        <a:p>
          <a:endParaRPr lang="en-US"/>
        </a:p>
      </dgm:t>
    </dgm:pt>
    <dgm:pt modelId="{DACC483F-E2E5-48D5-82B9-D8DE8C9F8007}" type="sibTrans" cxnId="{4422D42D-4803-452D-A355-184A716B1327}">
      <dgm:prSet/>
      <dgm:spPr/>
      <dgm:t>
        <a:bodyPr/>
        <a:lstStyle/>
        <a:p>
          <a:endParaRPr lang="en-US"/>
        </a:p>
      </dgm:t>
    </dgm:pt>
    <dgm:pt modelId="{299EC20D-C8C4-4707-AE4F-A2C3BAA27C20}">
      <dgm:prSet/>
      <dgm:spPr>
        <a:solidFill>
          <a:schemeClr val="accent4">
            <a:lumMod val="60000"/>
            <a:lumOff val="40000"/>
          </a:schemeClr>
        </a:solidFill>
      </dgm:spPr>
      <dgm:t>
        <a:bodyPr/>
        <a:lstStyle/>
        <a:p>
          <a:r>
            <a:rPr lang="en-US" dirty="0">
              <a:solidFill>
                <a:sysClr val="windowText" lastClr="000000"/>
              </a:solidFill>
            </a:rPr>
            <a:t>Job Protections</a:t>
          </a:r>
        </a:p>
      </dgm:t>
    </dgm:pt>
    <dgm:pt modelId="{335EACF9-D1A4-41F2-B26F-500B93F62235}" type="parTrans" cxnId="{0EE07C6C-91CE-4424-A316-21B1BA619BE5}">
      <dgm:prSet/>
      <dgm:spPr/>
      <dgm:t>
        <a:bodyPr/>
        <a:lstStyle/>
        <a:p>
          <a:endParaRPr lang="en-US"/>
        </a:p>
      </dgm:t>
    </dgm:pt>
    <dgm:pt modelId="{658F465A-8C59-4221-8506-F548286CAF0F}" type="sibTrans" cxnId="{0EE07C6C-91CE-4424-A316-21B1BA619BE5}">
      <dgm:prSet/>
      <dgm:spPr/>
      <dgm:t>
        <a:bodyPr/>
        <a:lstStyle/>
        <a:p>
          <a:endParaRPr lang="en-US"/>
        </a:p>
      </dgm:t>
    </dgm:pt>
    <dgm:pt modelId="{0079E9F3-638E-4D9E-9F28-D53F1C578417}" type="pres">
      <dgm:prSet presAssocID="{046F99D5-4DC8-4A5F-BC8E-7153086C49F6}" presName="diagram" presStyleCnt="0">
        <dgm:presLayoutVars>
          <dgm:dir/>
          <dgm:resizeHandles val="exact"/>
        </dgm:presLayoutVars>
      </dgm:prSet>
      <dgm:spPr/>
    </dgm:pt>
    <dgm:pt modelId="{E7DAD959-D81B-4A86-9BD3-EA1A5729156D}" type="pres">
      <dgm:prSet presAssocID="{6FAE6C69-A7F4-41EA-ABBB-C76E80D6DEFC}" presName="node" presStyleLbl="node1" presStyleIdx="0" presStyleCnt="12">
        <dgm:presLayoutVars>
          <dgm:bulletEnabled val="1"/>
        </dgm:presLayoutVars>
      </dgm:prSet>
      <dgm:spPr/>
    </dgm:pt>
    <dgm:pt modelId="{3A4A6421-5055-46F3-8EC1-F6DA040CEE15}" type="pres">
      <dgm:prSet presAssocID="{51BF239B-7D8A-43FD-9A94-863F20C5F13B}" presName="sibTrans" presStyleCnt="0"/>
      <dgm:spPr/>
    </dgm:pt>
    <dgm:pt modelId="{9F75CA42-BF86-431C-917A-05A3DACAA7D5}" type="pres">
      <dgm:prSet presAssocID="{593C8232-D029-49CB-9887-66AEDE6AA33B}" presName="node" presStyleLbl="node1" presStyleIdx="1" presStyleCnt="12">
        <dgm:presLayoutVars>
          <dgm:bulletEnabled val="1"/>
        </dgm:presLayoutVars>
      </dgm:prSet>
      <dgm:spPr/>
    </dgm:pt>
    <dgm:pt modelId="{6154C1CB-30CC-49A9-84EE-F65A5D1EA23A}" type="pres">
      <dgm:prSet presAssocID="{85BAD391-211D-4C23-B5F3-C5993364860D}" presName="sibTrans" presStyleCnt="0"/>
      <dgm:spPr/>
    </dgm:pt>
    <dgm:pt modelId="{D6BBDCE3-E930-4732-925C-E465363F9E63}" type="pres">
      <dgm:prSet presAssocID="{10EAF922-308A-4700-8A10-E6C644B4F7A7}" presName="node" presStyleLbl="node1" presStyleIdx="2" presStyleCnt="12">
        <dgm:presLayoutVars>
          <dgm:bulletEnabled val="1"/>
        </dgm:presLayoutVars>
      </dgm:prSet>
      <dgm:spPr/>
    </dgm:pt>
    <dgm:pt modelId="{6980392A-EA40-4460-8397-93367C4DF817}" type="pres">
      <dgm:prSet presAssocID="{C3B74E68-3712-471C-9EFD-609A4B279FED}" presName="sibTrans" presStyleCnt="0"/>
      <dgm:spPr/>
    </dgm:pt>
    <dgm:pt modelId="{7C6588FF-A67D-4B79-A12B-3B93C6B43AC8}" type="pres">
      <dgm:prSet presAssocID="{BE9ED762-933C-4947-A103-7EF8522E23A8}" presName="node" presStyleLbl="node1" presStyleIdx="3" presStyleCnt="12">
        <dgm:presLayoutVars>
          <dgm:bulletEnabled val="1"/>
        </dgm:presLayoutVars>
      </dgm:prSet>
      <dgm:spPr/>
    </dgm:pt>
    <dgm:pt modelId="{DEEA8B73-3B73-48C3-AF94-9C9258CF01C3}" type="pres">
      <dgm:prSet presAssocID="{AF8C4CA3-0DD0-4752-8D53-71B61FD97FBD}" presName="sibTrans" presStyleCnt="0"/>
      <dgm:spPr/>
    </dgm:pt>
    <dgm:pt modelId="{D969B9B7-95FD-4D24-ADB5-AD52BE058228}" type="pres">
      <dgm:prSet presAssocID="{4C3BC50F-F267-4556-BD92-097B93452C4A}" presName="node" presStyleLbl="node1" presStyleIdx="4" presStyleCnt="12">
        <dgm:presLayoutVars>
          <dgm:bulletEnabled val="1"/>
        </dgm:presLayoutVars>
      </dgm:prSet>
      <dgm:spPr/>
    </dgm:pt>
    <dgm:pt modelId="{AEF25F60-8DE0-4C80-AB48-0247CF09FDF5}" type="pres">
      <dgm:prSet presAssocID="{F96D2893-D0AB-41ED-AF77-A40D10246DA8}" presName="sibTrans" presStyleCnt="0"/>
      <dgm:spPr/>
    </dgm:pt>
    <dgm:pt modelId="{8882AD6E-FFD9-48EF-B905-D0CA6B652A67}" type="pres">
      <dgm:prSet presAssocID="{67A235A3-9F70-4993-AFCF-E2719DC7CC06}" presName="node" presStyleLbl="node1" presStyleIdx="5" presStyleCnt="12">
        <dgm:presLayoutVars>
          <dgm:bulletEnabled val="1"/>
        </dgm:presLayoutVars>
      </dgm:prSet>
      <dgm:spPr/>
    </dgm:pt>
    <dgm:pt modelId="{E22799C9-37F6-4B56-B0CA-70C80B136CFE}" type="pres">
      <dgm:prSet presAssocID="{0582A3B3-CB5D-4B0E-AE05-B905B3E03FC3}" presName="sibTrans" presStyleCnt="0"/>
      <dgm:spPr/>
    </dgm:pt>
    <dgm:pt modelId="{BAC15001-603F-4237-B62E-4F20185E1CE1}" type="pres">
      <dgm:prSet presAssocID="{89562B74-26E4-469F-9976-20A3E9996F29}" presName="node" presStyleLbl="node1" presStyleIdx="6" presStyleCnt="12">
        <dgm:presLayoutVars>
          <dgm:bulletEnabled val="1"/>
        </dgm:presLayoutVars>
      </dgm:prSet>
      <dgm:spPr/>
    </dgm:pt>
    <dgm:pt modelId="{79DD1C02-E964-4391-9E74-8551424BADE9}" type="pres">
      <dgm:prSet presAssocID="{4FBB0889-8339-47CE-80A2-99809B27DF47}" presName="sibTrans" presStyleCnt="0"/>
      <dgm:spPr/>
    </dgm:pt>
    <dgm:pt modelId="{1C3CA9B4-22FE-46A9-A309-83D7E6D74D66}" type="pres">
      <dgm:prSet presAssocID="{DB7D28A4-3CAD-4D38-9723-3C532E796B63}" presName="node" presStyleLbl="node1" presStyleIdx="7" presStyleCnt="12">
        <dgm:presLayoutVars>
          <dgm:bulletEnabled val="1"/>
        </dgm:presLayoutVars>
      </dgm:prSet>
      <dgm:spPr/>
    </dgm:pt>
    <dgm:pt modelId="{112CD8D5-3EB8-4DB3-89A6-3F1376402CA3}" type="pres">
      <dgm:prSet presAssocID="{A9F9F1D4-CC63-4463-8C25-DA874CD83DC1}" presName="sibTrans" presStyleCnt="0"/>
      <dgm:spPr/>
    </dgm:pt>
    <dgm:pt modelId="{FAD017CB-3901-417B-8F23-37C95D976DC0}" type="pres">
      <dgm:prSet presAssocID="{C4D0228F-0300-4F36-B414-C8CDC3BCE382}" presName="node" presStyleLbl="node1" presStyleIdx="8" presStyleCnt="12">
        <dgm:presLayoutVars>
          <dgm:bulletEnabled val="1"/>
        </dgm:presLayoutVars>
      </dgm:prSet>
      <dgm:spPr/>
    </dgm:pt>
    <dgm:pt modelId="{1F69FB81-7A68-44E6-8ADC-AE2C1136DB2E}" type="pres">
      <dgm:prSet presAssocID="{5FB02DA7-A93D-41BD-B0AE-FC210B87B9DB}" presName="sibTrans" presStyleCnt="0"/>
      <dgm:spPr/>
    </dgm:pt>
    <dgm:pt modelId="{DA41851B-35EA-4076-93A5-218FFF76D3FC}" type="pres">
      <dgm:prSet presAssocID="{0F008BA1-E8CA-4F82-90D8-6D45D8E1096C}" presName="node" presStyleLbl="node1" presStyleIdx="9" presStyleCnt="12">
        <dgm:presLayoutVars>
          <dgm:bulletEnabled val="1"/>
        </dgm:presLayoutVars>
      </dgm:prSet>
      <dgm:spPr/>
    </dgm:pt>
    <dgm:pt modelId="{48C21B95-78D1-49C1-8E91-138BC34597AB}" type="pres">
      <dgm:prSet presAssocID="{CECF4022-8F37-4D4D-97F3-428509B10591}" presName="sibTrans" presStyleCnt="0"/>
      <dgm:spPr/>
    </dgm:pt>
    <dgm:pt modelId="{2FA60C13-56CC-44CF-9B1D-C485F1A9B8CB}" type="pres">
      <dgm:prSet presAssocID="{1C10DFD6-F2E5-4053-9927-CD10C4BB18B5}" presName="node" presStyleLbl="node1" presStyleIdx="10" presStyleCnt="12">
        <dgm:presLayoutVars>
          <dgm:bulletEnabled val="1"/>
        </dgm:presLayoutVars>
      </dgm:prSet>
      <dgm:spPr/>
    </dgm:pt>
    <dgm:pt modelId="{FAB6C35B-494A-470B-9A31-AA59DCBAF357}" type="pres">
      <dgm:prSet presAssocID="{DACC483F-E2E5-48D5-82B9-D8DE8C9F8007}" presName="sibTrans" presStyleCnt="0"/>
      <dgm:spPr/>
    </dgm:pt>
    <dgm:pt modelId="{4D64ACB5-AB29-4131-8920-4B16ED03195F}" type="pres">
      <dgm:prSet presAssocID="{299EC20D-C8C4-4707-AE4F-A2C3BAA27C20}" presName="node" presStyleLbl="node1" presStyleIdx="11" presStyleCnt="12">
        <dgm:presLayoutVars>
          <dgm:bulletEnabled val="1"/>
        </dgm:presLayoutVars>
      </dgm:prSet>
      <dgm:spPr/>
    </dgm:pt>
  </dgm:ptLst>
  <dgm:cxnLst>
    <dgm:cxn modelId="{6F8DFC23-B774-4C27-9E55-3317E711DD3A}" type="presOf" srcId="{0F008BA1-E8CA-4F82-90D8-6D45D8E1096C}" destId="{DA41851B-35EA-4076-93A5-218FFF76D3FC}" srcOrd="0" destOrd="0" presId="urn:microsoft.com/office/officeart/2005/8/layout/default"/>
    <dgm:cxn modelId="{390E8E25-FCF3-4E99-A13E-AD2EB7F34230}" type="presOf" srcId="{10EAF922-308A-4700-8A10-E6C644B4F7A7}" destId="{D6BBDCE3-E930-4732-925C-E465363F9E63}" srcOrd="0" destOrd="0" presId="urn:microsoft.com/office/officeart/2005/8/layout/default"/>
    <dgm:cxn modelId="{4422D42D-4803-452D-A355-184A716B1327}" srcId="{046F99D5-4DC8-4A5F-BC8E-7153086C49F6}" destId="{1C10DFD6-F2E5-4053-9927-CD10C4BB18B5}" srcOrd="10" destOrd="0" parTransId="{F2B60F56-5ED7-471D-9B0C-1FA8E57D2BA0}" sibTransId="{DACC483F-E2E5-48D5-82B9-D8DE8C9F8007}"/>
    <dgm:cxn modelId="{5CDA4635-7095-47EA-ABE2-21B3083C2E01}" type="presOf" srcId="{67A235A3-9F70-4993-AFCF-E2719DC7CC06}" destId="{8882AD6E-FFD9-48EF-B905-D0CA6B652A67}" srcOrd="0" destOrd="0" presId="urn:microsoft.com/office/officeart/2005/8/layout/default"/>
    <dgm:cxn modelId="{A77B2C37-81F4-4983-A117-36AEBF3128D4}" srcId="{046F99D5-4DC8-4A5F-BC8E-7153086C49F6}" destId="{0F008BA1-E8CA-4F82-90D8-6D45D8E1096C}" srcOrd="9" destOrd="0" parTransId="{2DDADD0D-74A3-46F1-BF05-9A9568AFF227}" sibTransId="{CECF4022-8F37-4D4D-97F3-428509B10591}"/>
    <dgm:cxn modelId="{40B9D266-AF0B-4B5D-B0A9-477707DC0CA2}" srcId="{046F99D5-4DC8-4A5F-BC8E-7153086C49F6}" destId="{89562B74-26E4-469F-9976-20A3E9996F29}" srcOrd="6" destOrd="0" parTransId="{5AA6ED55-8321-4E9E-8B92-7617146F527C}" sibTransId="{4FBB0889-8339-47CE-80A2-99809B27DF47}"/>
    <dgm:cxn modelId="{0EE07C6C-91CE-4424-A316-21B1BA619BE5}" srcId="{046F99D5-4DC8-4A5F-BC8E-7153086C49F6}" destId="{299EC20D-C8C4-4707-AE4F-A2C3BAA27C20}" srcOrd="11" destOrd="0" parTransId="{335EACF9-D1A4-41F2-B26F-500B93F62235}" sibTransId="{658F465A-8C59-4221-8506-F548286CAF0F}"/>
    <dgm:cxn modelId="{BB5EF573-85C5-4639-9B79-B75B6D741F0B}" type="presOf" srcId="{BE9ED762-933C-4947-A103-7EF8522E23A8}" destId="{7C6588FF-A67D-4B79-A12B-3B93C6B43AC8}" srcOrd="0" destOrd="0" presId="urn:microsoft.com/office/officeart/2005/8/layout/default"/>
    <dgm:cxn modelId="{034BE174-66B7-461B-888B-F960A4F77F63}" srcId="{046F99D5-4DC8-4A5F-BC8E-7153086C49F6}" destId="{BE9ED762-933C-4947-A103-7EF8522E23A8}" srcOrd="3" destOrd="0" parTransId="{11764BBC-7E28-4E9C-A93C-313720A53C74}" sibTransId="{AF8C4CA3-0DD0-4752-8D53-71B61FD97FBD}"/>
    <dgm:cxn modelId="{60144D7C-EEBE-4406-9E02-69C31CB05858}" type="presOf" srcId="{299EC20D-C8C4-4707-AE4F-A2C3BAA27C20}" destId="{4D64ACB5-AB29-4131-8920-4B16ED03195F}" srcOrd="0" destOrd="0" presId="urn:microsoft.com/office/officeart/2005/8/layout/default"/>
    <dgm:cxn modelId="{9E8BDB7C-6780-494A-831E-02C1D285F555}" srcId="{046F99D5-4DC8-4A5F-BC8E-7153086C49F6}" destId="{6FAE6C69-A7F4-41EA-ABBB-C76E80D6DEFC}" srcOrd="0" destOrd="0" parTransId="{5846B597-2F12-4E79-8F0B-69D75653CCE8}" sibTransId="{51BF239B-7D8A-43FD-9A94-863F20C5F13B}"/>
    <dgm:cxn modelId="{02871884-7B3C-460C-A69A-000EDAE3BBB0}" type="presOf" srcId="{4C3BC50F-F267-4556-BD92-097B93452C4A}" destId="{D969B9B7-95FD-4D24-ADB5-AD52BE058228}" srcOrd="0" destOrd="0" presId="urn:microsoft.com/office/officeart/2005/8/layout/default"/>
    <dgm:cxn modelId="{D673FE8D-A1B2-4BB5-B969-D9F15385C1F5}" type="presOf" srcId="{593C8232-D029-49CB-9887-66AEDE6AA33B}" destId="{9F75CA42-BF86-431C-917A-05A3DACAA7D5}" srcOrd="0" destOrd="0" presId="urn:microsoft.com/office/officeart/2005/8/layout/default"/>
    <dgm:cxn modelId="{2DED1F95-0252-4D49-8BEB-13C86799EACB}" srcId="{046F99D5-4DC8-4A5F-BC8E-7153086C49F6}" destId="{C4D0228F-0300-4F36-B414-C8CDC3BCE382}" srcOrd="8" destOrd="0" parTransId="{87BA3663-DA63-49CB-BBEE-3C07D04F3752}" sibTransId="{5FB02DA7-A93D-41BD-B0AE-FC210B87B9DB}"/>
    <dgm:cxn modelId="{C1E9A59C-F3AF-4E15-AF04-C8CFBB6FEE62}" srcId="{046F99D5-4DC8-4A5F-BC8E-7153086C49F6}" destId="{DB7D28A4-3CAD-4D38-9723-3C532E796B63}" srcOrd="7" destOrd="0" parTransId="{9E720D38-065B-44B3-B239-04F7D9E314F8}" sibTransId="{A9F9F1D4-CC63-4463-8C25-DA874CD83DC1}"/>
    <dgm:cxn modelId="{93AC2EA7-8008-4B2B-840F-70BB8942725C}" type="presOf" srcId="{DB7D28A4-3CAD-4D38-9723-3C532E796B63}" destId="{1C3CA9B4-22FE-46A9-A309-83D7E6D74D66}" srcOrd="0" destOrd="0" presId="urn:microsoft.com/office/officeart/2005/8/layout/default"/>
    <dgm:cxn modelId="{70604FAC-DBCA-46F0-A98C-77D44F5B2723}" srcId="{046F99D5-4DC8-4A5F-BC8E-7153086C49F6}" destId="{10EAF922-308A-4700-8A10-E6C644B4F7A7}" srcOrd="2" destOrd="0" parTransId="{AFF87E5D-6ADE-43D1-BE33-20A13A931774}" sibTransId="{C3B74E68-3712-471C-9EFD-609A4B279FED}"/>
    <dgm:cxn modelId="{AB74C1B8-078C-40BE-9ED6-FAD8C55970E6}" type="presOf" srcId="{1C10DFD6-F2E5-4053-9927-CD10C4BB18B5}" destId="{2FA60C13-56CC-44CF-9B1D-C485F1A9B8CB}" srcOrd="0" destOrd="0" presId="urn:microsoft.com/office/officeart/2005/8/layout/default"/>
    <dgm:cxn modelId="{9C221CB9-A241-4213-BF22-BB1A9EE279EA}" srcId="{046F99D5-4DC8-4A5F-BC8E-7153086C49F6}" destId="{4C3BC50F-F267-4556-BD92-097B93452C4A}" srcOrd="4" destOrd="0" parTransId="{9474F81B-E4D8-481A-B29F-8B7ADCF10E4B}" sibTransId="{F96D2893-D0AB-41ED-AF77-A40D10246DA8}"/>
    <dgm:cxn modelId="{164012CC-650A-4D10-BF38-F3E809814698}" type="presOf" srcId="{89562B74-26E4-469F-9976-20A3E9996F29}" destId="{BAC15001-603F-4237-B62E-4F20185E1CE1}" srcOrd="0" destOrd="0" presId="urn:microsoft.com/office/officeart/2005/8/layout/default"/>
    <dgm:cxn modelId="{D78BEDE5-0560-49FD-9ED0-2CF9B84BA794}" srcId="{046F99D5-4DC8-4A5F-BC8E-7153086C49F6}" destId="{593C8232-D029-49CB-9887-66AEDE6AA33B}" srcOrd="1" destOrd="0" parTransId="{78160238-524F-43A8-98BD-C07298AEB62D}" sibTransId="{85BAD391-211D-4C23-B5F3-C5993364860D}"/>
    <dgm:cxn modelId="{EF45D1E6-93C9-4DD8-B447-98BA599B22B5}" srcId="{046F99D5-4DC8-4A5F-BC8E-7153086C49F6}" destId="{67A235A3-9F70-4993-AFCF-E2719DC7CC06}" srcOrd="5" destOrd="0" parTransId="{FAB35DE2-A77F-4EAA-A3D9-508BF8715CBC}" sibTransId="{0582A3B3-CB5D-4B0E-AE05-B905B3E03FC3}"/>
    <dgm:cxn modelId="{565000E7-A2B3-4993-B49F-71E093D6C787}" type="presOf" srcId="{046F99D5-4DC8-4A5F-BC8E-7153086C49F6}" destId="{0079E9F3-638E-4D9E-9F28-D53F1C578417}" srcOrd="0" destOrd="0" presId="urn:microsoft.com/office/officeart/2005/8/layout/default"/>
    <dgm:cxn modelId="{9150F5EA-8AAE-4EEB-AC3F-E0E7646F2B99}" type="presOf" srcId="{6FAE6C69-A7F4-41EA-ABBB-C76E80D6DEFC}" destId="{E7DAD959-D81B-4A86-9BD3-EA1A5729156D}" srcOrd="0" destOrd="0" presId="urn:microsoft.com/office/officeart/2005/8/layout/default"/>
    <dgm:cxn modelId="{9AA8E9F6-4542-4021-8246-BE7AB2DCD7F0}" type="presOf" srcId="{C4D0228F-0300-4F36-B414-C8CDC3BCE382}" destId="{FAD017CB-3901-417B-8F23-37C95D976DC0}" srcOrd="0" destOrd="0" presId="urn:microsoft.com/office/officeart/2005/8/layout/default"/>
    <dgm:cxn modelId="{6A292481-1732-496F-9E43-2EE57D970CF5}" type="presParOf" srcId="{0079E9F3-638E-4D9E-9F28-D53F1C578417}" destId="{E7DAD959-D81B-4A86-9BD3-EA1A5729156D}" srcOrd="0" destOrd="0" presId="urn:microsoft.com/office/officeart/2005/8/layout/default"/>
    <dgm:cxn modelId="{44DAA7F5-B55E-44D2-AA40-44C8D7651079}" type="presParOf" srcId="{0079E9F3-638E-4D9E-9F28-D53F1C578417}" destId="{3A4A6421-5055-46F3-8EC1-F6DA040CEE15}" srcOrd="1" destOrd="0" presId="urn:microsoft.com/office/officeart/2005/8/layout/default"/>
    <dgm:cxn modelId="{C6B91DDE-B62D-4046-89C4-3614E7B2DB45}" type="presParOf" srcId="{0079E9F3-638E-4D9E-9F28-D53F1C578417}" destId="{9F75CA42-BF86-431C-917A-05A3DACAA7D5}" srcOrd="2" destOrd="0" presId="urn:microsoft.com/office/officeart/2005/8/layout/default"/>
    <dgm:cxn modelId="{42A6DEA7-C208-406F-89F5-C5E1076AEFE7}" type="presParOf" srcId="{0079E9F3-638E-4D9E-9F28-D53F1C578417}" destId="{6154C1CB-30CC-49A9-84EE-F65A5D1EA23A}" srcOrd="3" destOrd="0" presId="urn:microsoft.com/office/officeart/2005/8/layout/default"/>
    <dgm:cxn modelId="{7C86FC10-0052-4B99-AAC3-3FDDEC9DF829}" type="presParOf" srcId="{0079E9F3-638E-4D9E-9F28-D53F1C578417}" destId="{D6BBDCE3-E930-4732-925C-E465363F9E63}" srcOrd="4" destOrd="0" presId="urn:microsoft.com/office/officeart/2005/8/layout/default"/>
    <dgm:cxn modelId="{C5CB17AD-4431-4538-8A5A-D2333F74CACE}" type="presParOf" srcId="{0079E9F3-638E-4D9E-9F28-D53F1C578417}" destId="{6980392A-EA40-4460-8397-93367C4DF817}" srcOrd="5" destOrd="0" presId="urn:microsoft.com/office/officeart/2005/8/layout/default"/>
    <dgm:cxn modelId="{C083F9B4-29E5-433E-99FD-1F9766445929}" type="presParOf" srcId="{0079E9F3-638E-4D9E-9F28-D53F1C578417}" destId="{7C6588FF-A67D-4B79-A12B-3B93C6B43AC8}" srcOrd="6" destOrd="0" presId="urn:microsoft.com/office/officeart/2005/8/layout/default"/>
    <dgm:cxn modelId="{C1FBB9BE-1405-4F74-8F9C-E586BD707719}" type="presParOf" srcId="{0079E9F3-638E-4D9E-9F28-D53F1C578417}" destId="{DEEA8B73-3B73-48C3-AF94-9C9258CF01C3}" srcOrd="7" destOrd="0" presId="urn:microsoft.com/office/officeart/2005/8/layout/default"/>
    <dgm:cxn modelId="{83911CDA-DF43-478A-9B19-6D284AD7693D}" type="presParOf" srcId="{0079E9F3-638E-4D9E-9F28-D53F1C578417}" destId="{D969B9B7-95FD-4D24-ADB5-AD52BE058228}" srcOrd="8" destOrd="0" presId="urn:microsoft.com/office/officeart/2005/8/layout/default"/>
    <dgm:cxn modelId="{EC1F7EF2-A37D-4C5E-8BD5-53BAF375C145}" type="presParOf" srcId="{0079E9F3-638E-4D9E-9F28-D53F1C578417}" destId="{AEF25F60-8DE0-4C80-AB48-0247CF09FDF5}" srcOrd="9" destOrd="0" presId="urn:microsoft.com/office/officeart/2005/8/layout/default"/>
    <dgm:cxn modelId="{49D1DF4D-F8CF-410A-A341-548C7594C5FC}" type="presParOf" srcId="{0079E9F3-638E-4D9E-9F28-D53F1C578417}" destId="{8882AD6E-FFD9-48EF-B905-D0CA6B652A67}" srcOrd="10" destOrd="0" presId="urn:microsoft.com/office/officeart/2005/8/layout/default"/>
    <dgm:cxn modelId="{950AE1F5-2336-4074-BB02-CCAA308ED54A}" type="presParOf" srcId="{0079E9F3-638E-4D9E-9F28-D53F1C578417}" destId="{E22799C9-37F6-4B56-B0CA-70C80B136CFE}" srcOrd="11" destOrd="0" presId="urn:microsoft.com/office/officeart/2005/8/layout/default"/>
    <dgm:cxn modelId="{F201E8E4-CB06-48DC-9D71-4908E6713882}" type="presParOf" srcId="{0079E9F3-638E-4D9E-9F28-D53F1C578417}" destId="{BAC15001-603F-4237-B62E-4F20185E1CE1}" srcOrd="12" destOrd="0" presId="urn:microsoft.com/office/officeart/2005/8/layout/default"/>
    <dgm:cxn modelId="{BFE6F21E-43B7-4209-8140-04CA88AB9D88}" type="presParOf" srcId="{0079E9F3-638E-4D9E-9F28-D53F1C578417}" destId="{79DD1C02-E964-4391-9E74-8551424BADE9}" srcOrd="13" destOrd="0" presId="urn:microsoft.com/office/officeart/2005/8/layout/default"/>
    <dgm:cxn modelId="{44B1BA81-28CA-43C6-8B78-804C35FE5B5C}" type="presParOf" srcId="{0079E9F3-638E-4D9E-9F28-D53F1C578417}" destId="{1C3CA9B4-22FE-46A9-A309-83D7E6D74D66}" srcOrd="14" destOrd="0" presId="urn:microsoft.com/office/officeart/2005/8/layout/default"/>
    <dgm:cxn modelId="{C203894E-91AB-4EEF-A3EA-0CB066D5A0B0}" type="presParOf" srcId="{0079E9F3-638E-4D9E-9F28-D53F1C578417}" destId="{112CD8D5-3EB8-4DB3-89A6-3F1376402CA3}" srcOrd="15" destOrd="0" presId="urn:microsoft.com/office/officeart/2005/8/layout/default"/>
    <dgm:cxn modelId="{90CD6FE2-0817-4E54-A354-76331F25765C}" type="presParOf" srcId="{0079E9F3-638E-4D9E-9F28-D53F1C578417}" destId="{FAD017CB-3901-417B-8F23-37C95D976DC0}" srcOrd="16" destOrd="0" presId="urn:microsoft.com/office/officeart/2005/8/layout/default"/>
    <dgm:cxn modelId="{88186C9C-1F4B-4BF0-8611-C2FD4B909E90}" type="presParOf" srcId="{0079E9F3-638E-4D9E-9F28-D53F1C578417}" destId="{1F69FB81-7A68-44E6-8ADC-AE2C1136DB2E}" srcOrd="17" destOrd="0" presId="urn:microsoft.com/office/officeart/2005/8/layout/default"/>
    <dgm:cxn modelId="{BCD6408B-6081-4F0E-A16E-7AD6949F3040}" type="presParOf" srcId="{0079E9F3-638E-4D9E-9F28-D53F1C578417}" destId="{DA41851B-35EA-4076-93A5-218FFF76D3FC}" srcOrd="18" destOrd="0" presId="urn:microsoft.com/office/officeart/2005/8/layout/default"/>
    <dgm:cxn modelId="{99E4089E-11DA-4D90-8F9C-44D599E66D7F}" type="presParOf" srcId="{0079E9F3-638E-4D9E-9F28-D53F1C578417}" destId="{48C21B95-78D1-49C1-8E91-138BC34597AB}" srcOrd="19" destOrd="0" presId="urn:microsoft.com/office/officeart/2005/8/layout/default"/>
    <dgm:cxn modelId="{AADD23CE-57E3-4844-BFF3-420463B170CA}" type="presParOf" srcId="{0079E9F3-638E-4D9E-9F28-D53F1C578417}" destId="{2FA60C13-56CC-44CF-9B1D-C485F1A9B8CB}" srcOrd="20" destOrd="0" presId="urn:microsoft.com/office/officeart/2005/8/layout/default"/>
    <dgm:cxn modelId="{7ECDA4BF-6D06-441D-9FCE-DF1BBE1F521F}" type="presParOf" srcId="{0079E9F3-638E-4D9E-9F28-D53F1C578417}" destId="{FAB6C35B-494A-470B-9A31-AA59DCBAF357}" srcOrd="21" destOrd="0" presId="urn:microsoft.com/office/officeart/2005/8/layout/default"/>
    <dgm:cxn modelId="{16151AE9-09FA-4EDB-A7C3-7ACF9158D7B2}" type="presParOf" srcId="{0079E9F3-638E-4D9E-9F28-D53F1C578417}" destId="{4D64ACB5-AB29-4131-8920-4B16ED03195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E54BF7A-726E-44A6-9F84-346B143FB4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D9496D-D7AE-45D8-827F-7FE4798A1440}">
      <dgm:prSet phldrT="[Text]" custT="1"/>
      <dgm:spPr>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chemeClr val="tx1"/>
              </a:solidFill>
            </a:rPr>
            <a:t>Employee benefits are centrally managed under Army Benefits                                 Center-Civilian (ABC-C website)</a:t>
          </a:r>
          <a:r>
            <a:rPr lang="en-US" sz="2800" dirty="0">
              <a:solidFill>
                <a:schemeClr val="tx1"/>
              </a:solidFill>
              <a:hlinkClick xmlns:r="http://schemas.openxmlformats.org/officeDocument/2006/relationships" r:id="rId1"/>
            </a:rPr>
            <a:t> </a:t>
          </a:r>
          <a:r>
            <a:rPr lang="en-US" sz="2400" dirty="0">
              <a:solidFill>
                <a:schemeClr val="accent4"/>
              </a:solidFill>
              <a:hlinkClick xmlns:r="http://schemas.openxmlformats.org/officeDocument/2006/relationships" r:id="rId1"/>
            </a:rPr>
            <a:t>http://www.abc.army.mil</a:t>
          </a:r>
          <a:endParaRPr lang="en-US" sz="2400" dirty="0">
            <a:solidFill>
              <a:schemeClr val="accent4"/>
            </a:solidFill>
          </a:endParaRPr>
        </a:p>
        <a:p>
          <a:pPr lvl="0" defTabSz="1244600">
            <a:lnSpc>
              <a:spcPct val="90000"/>
            </a:lnSpc>
            <a:spcBef>
              <a:spcPct val="0"/>
            </a:spcBef>
            <a:spcAft>
              <a:spcPct val="35000"/>
            </a:spcAft>
          </a:pPr>
          <a:endParaRPr lang="en-US" sz="2800" dirty="0">
            <a:solidFill>
              <a:schemeClr val="bg1"/>
            </a:solidFill>
          </a:endParaRPr>
        </a:p>
      </dgm:t>
    </dgm:pt>
    <dgm:pt modelId="{044812F1-0049-4AB4-BAAC-4A2639DF0B2A}" type="parTrans" cxnId="{121366D9-49A6-4308-8FD1-6F7F36E752D4}">
      <dgm:prSet/>
      <dgm:spPr/>
      <dgm:t>
        <a:bodyPr/>
        <a:lstStyle/>
        <a:p>
          <a:endParaRPr lang="en-US"/>
        </a:p>
      </dgm:t>
    </dgm:pt>
    <dgm:pt modelId="{0AA2CBD2-A4CD-428E-A50E-76BDE298D28E}" type="sibTrans" cxnId="{121366D9-49A6-4308-8FD1-6F7F36E752D4}">
      <dgm:prSet/>
      <dgm:spPr/>
      <dgm:t>
        <a:bodyPr/>
        <a:lstStyle/>
        <a:p>
          <a:endParaRPr lang="en-US"/>
        </a:p>
      </dgm:t>
    </dgm:pt>
    <dgm:pt modelId="{A5884D06-4A44-4AB1-917E-35A3B4380DAA}">
      <dgm:prSet phldrT="[Text]" custT="1"/>
      <dgm:spPr>
        <a:scene3d>
          <a:camera prst="orthographicFront"/>
          <a:lightRig rig="threePt" dir="t"/>
        </a:scene3d>
        <a:sp3d>
          <a:bevelT w="165100" prst="coolSlant"/>
        </a:sp3d>
      </dgm:spPr>
      <dgm:t>
        <a:bodyPr/>
        <a:lstStyle/>
        <a:p>
          <a:pPr algn="ctr"/>
          <a:r>
            <a:rPr lang="en-US" sz="4400" dirty="0">
              <a:solidFill>
                <a:schemeClr val="tx1"/>
              </a:solidFill>
            </a:rPr>
            <a:t>FEHB-Healthcare</a:t>
          </a:r>
        </a:p>
      </dgm:t>
    </dgm:pt>
    <dgm:pt modelId="{BFAC114B-31D3-4DA7-8714-8A9BDEA49ACA}" type="parTrans" cxnId="{9AEACA91-3F2C-4258-83B0-3B7A3A331980}">
      <dgm:prSet/>
      <dgm:spPr/>
      <dgm:t>
        <a:bodyPr/>
        <a:lstStyle/>
        <a:p>
          <a:endParaRPr lang="en-US"/>
        </a:p>
      </dgm:t>
    </dgm:pt>
    <dgm:pt modelId="{BDB9D158-9CD4-4FBB-BF9E-AE6E6433FB9B}" type="sibTrans" cxnId="{9AEACA91-3F2C-4258-83B0-3B7A3A331980}">
      <dgm:prSet/>
      <dgm:spPr/>
      <dgm:t>
        <a:bodyPr/>
        <a:lstStyle/>
        <a:p>
          <a:endParaRPr lang="en-US"/>
        </a:p>
      </dgm:t>
    </dgm:pt>
    <dgm:pt modelId="{5B07BCAE-05D9-4F61-83FF-6D728DBE8405}">
      <dgm:prSet custT="1"/>
      <dgm:spPr>
        <a:scene3d>
          <a:camera prst="orthographicFront"/>
          <a:lightRig rig="threePt" dir="t"/>
        </a:scene3d>
        <a:sp3d>
          <a:bevelT w="165100" prst="coolSlant"/>
        </a:sp3d>
      </dgm:spPr>
      <dgm:t>
        <a:bodyPr/>
        <a:lstStyle/>
        <a:p>
          <a:pPr algn="ctr"/>
          <a:r>
            <a:rPr lang="en-US" sz="4400" dirty="0">
              <a:solidFill>
                <a:schemeClr val="tx1"/>
              </a:solidFill>
            </a:rPr>
            <a:t>FEGLI-Life Insurance</a:t>
          </a:r>
        </a:p>
      </dgm:t>
    </dgm:pt>
    <dgm:pt modelId="{F84EBDF3-92EA-415C-A20E-124A43A44AE3}" type="parTrans" cxnId="{7DE2F092-2392-4AEF-BBFB-30A1C44B2CC8}">
      <dgm:prSet/>
      <dgm:spPr/>
      <dgm:t>
        <a:bodyPr/>
        <a:lstStyle/>
        <a:p>
          <a:endParaRPr lang="en-US"/>
        </a:p>
      </dgm:t>
    </dgm:pt>
    <dgm:pt modelId="{10D2D28B-D830-4BA9-BF88-63CFFF7B18AB}" type="sibTrans" cxnId="{7DE2F092-2392-4AEF-BBFB-30A1C44B2CC8}">
      <dgm:prSet/>
      <dgm:spPr/>
      <dgm:t>
        <a:bodyPr/>
        <a:lstStyle/>
        <a:p>
          <a:endParaRPr lang="en-US"/>
        </a:p>
      </dgm:t>
    </dgm:pt>
    <dgm:pt modelId="{CE18C3C1-42A7-4FF5-AE44-8B44B39F3EAF}">
      <dgm:prSet phldrT="[Text]" custT="1"/>
      <dgm:spPr>
        <a:scene3d>
          <a:camera prst="orthographicFront"/>
          <a:lightRig rig="threePt" dir="t"/>
        </a:scene3d>
        <a:sp3d>
          <a:bevelT w="165100" prst="coolSlant"/>
        </a:sp3d>
      </dgm:spPr>
      <dgm:t>
        <a:bodyPr/>
        <a:lstStyle/>
        <a:p>
          <a:pPr algn="ctr"/>
          <a:r>
            <a:rPr lang="en-US" sz="4400" dirty="0">
              <a:solidFill>
                <a:schemeClr val="tx1"/>
              </a:solidFill>
            </a:rPr>
            <a:t>FLTCIP-Long Term Care</a:t>
          </a:r>
        </a:p>
      </dgm:t>
    </dgm:pt>
    <dgm:pt modelId="{7A83EA71-BEAE-428B-9F53-5F659C5C9319}" type="parTrans" cxnId="{EE238FF3-F069-404D-9041-AD253E573E79}">
      <dgm:prSet/>
      <dgm:spPr/>
      <dgm:t>
        <a:bodyPr/>
        <a:lstStyle/>
        <a:p>
          <a:endParaRPr lang="en-US"/>
        </a:p>
      </dgm:t>
    </dgm:pt>
    <dgm:pt modelId="{519240F7-6868-42DC-A95D-65418276EDF6}" type="sibTrans" cxnId="{EE238FF3-F069-404D-9041-AD253E573E79}">
      <dgm:prSet/>
      <dgm:spPr/>
      <dgm:t>
        <a:bodyPr/>
        <a:lstStyle/>
        <a:p>
          <a:endParaRPr lang="en-US"/>
        </a:p>
      </dgm:t>
    </dgm:pt>
    <dgm:pt modelId="{EBAC3E4D-4689-47FF-8A73-193DD15E6AE4}">
      <dgm:prSet custT="1"/>
      <dgm:spPr>
        <a:scene3d>
          <a:camera prst="orthographicFront"/>
          <a:lightRig rig="threePt" dir="t"/>
        </a:scene3d>
        <a:sp3d>
          <a:bevelT w="165100" prst="coolSlant"/>
        </a:sp3d>
      </dgm:spPr>
      <dgm:t>
        <a:bodyPr/>
        <a:lstStyle/>
        <a:p>
          <a:pPr algn="ctr"/>
          <a:r>
            <a:rPr lang="en-US" sz="4400" dirty="0">
              <a:solidFill>
                <a:schemeClr val="tx1"/>
              </a:solidFill>
            </a:rPr>
            <a:t>FEDVIP-Dental &amp; Vision</a:t>
          </a:r>
        </a:p>
      </dgm:t>
    </dgm:pt>
    <dgm:pt modelId="{660A1285-2D63-45EA-BC78-E3896205749D}" type="parTrans" cxnId="{4D2A3D5C-DAA8-4FD0-8179-0F2EFC68EA55}">
      <dgm:prSet/>
      <dgm:spPr/>
      <dgm:t>
        <a:bodyPr/>
        <a:lstStyle/>
        <a:p>
          <a:endParaRPr lang="en-US"/>
        </a:p>
      </dgm:t>
    </dgm:pt>
    <dgm:pt modelId="{F6735C93-0E6B-484D-BFA5-C3236A4F2C65}" type="sibTrans" cxnId="{4D2A3D5C-DAA8-4FD0-8179-0F2EFC68EA55}">
      <dgm:prSet/>
      <dgm:spPr/>
      <dgm:t>
        <a:bodyPr/>
        <a:lstStyle/>
        <a:p>
          <a:endParaRPr lang="en-US"/>
        </a:p>
      </dgm:t>
    </dgm:pt>
    <dgm:pt modelId="{E36F2446-BF3C-4879-A486-7F8745124EDF}" type="pres">
      <dgm:prSet presAssocID="{8E54BF7A-726E-44A6-9F84-346B143FB440}" presName="vert0" presStyleCnt="0">
        <dgm:presLayoutVars>
          <dgm:dir/>
          <dgm:animOne val="branch"/>
          <dgm:animLvl val="lvl"/>
        </dgm:presLayoutVars>
      </dgm:prSet>
      <dgm:spPr/>
    </dgm:pt>
    <dgm:pt modelId="{1AB0A8E5-C8B0-458D-B08A-215EB9C11C8F}" type="pres">
      <dgm:prSet presAssocID="{5AD9496D-D7AE-45D8-827F-7FE4798A1440}" presName="thickLine" presStyleLbl="alignNode1" presStyleIdx="0" presStyleCnt="1"/>
      <dgm:spPr>
        <a:scene3d>
          <a:camera prst="orthographicFront"/>
          <a:lightRig rig="threePt" dir="t"/>
        </a:scene3d>
        <a:sp3d>
          <a:bevelT w="165100" prst="coolSlant"/>
        </a:sp3d>
      </dgm:spPr>
    </dgm:pt>
    <dgm:pt modelId="{5A0B77AE-C677-43A1-B200-67ED1253231F}" type="pres">
      <dgm:prSet presAssocID="{5AD9496D-D7AE-45D8-827F-7FE4798A1440}" presName="horz1" presStyleCnt="0"/>
      <dgm:spPr>
        <a:scene3d>
          <a:camera prst="orthographicFront"/>
          <a:lightRig rig="threePt" dir="t"/>
        </a:scene3d>
        <a:sp3d>
          <a:bevelT w="165100" prst="coolSlant"/>
        </a:sp3d>
      </dgm:spPr>
    </dgm:pt>
    <dgm:pt modelId="{63B5E561-4D3B-48E7-A830-8C92B7761724}" type="pres">
      <dgm:prSet presAssocID="{5AD9496D-D7AE-45D8-827F-7FE4798A1440}" presName="tx1" presStyleLbl="revTx" presStyleIdx="0" presStyleCnt="5" custScaleX="265898"/>
      <dgm:spPr/>
    </dgm:pt>
    <dgm:pt modelId="{279991AF-3138-470B-AB68-693B9D11D02B}" type="pres">
      <dgm:prSet presAssocID="{5AD9496D-D7AE-45D8-827F-7FE4798A1440}" presName="vert1" presStyleCnt="0"/>
      <dgm:spPr>
        <a:scene3d>
          <a:camera prst="orthographicFront"/>
          <a:lightRig rig="threePt" dir="t"/>
        </a:scene3d>
        <a:sp3d>
          <a:bevelT w="165100" prst="coolSlant"/>
        </a:sp3d>
      </dgm:spPr>
    </dgm:pt>
    <dgm:pt modelId="{0FFF293C-B146-42DB-9F9A-40E70662FD1B}" type="pres">
      <dgm:prSet presAssocID="{A5884D06-4A44-4AB1-917E-35A3B4380DAA}" presName="vertSpace2a" presStyleCnt="0"/>
      <dgm:spPr>
        <a:scene3d>
          <a:camera prst="orthographicFront"/>
          <a:lightRig rig="threePt" dir="t"/>
        </a:scene3d>
        <a:sp3d>
          <a:bevelT w="165100" prst="coolSlant"/>
        </a:sp3d>
      </dgm:spPr>
    </dgm:pt>
    <dgm:pt modelId="{B99BF920-C1FC-424F-9B89-F726082BEF5F}" type="pres">
      <dgm:prSet presAssocID="{A5884D06-4A44-4AB1-917E-35A3B4380DAA}" presName="horz2" presStyleCnt="0"/>
      <dgm:spPr>
        <a:scene3d>
          <a:camera prst="orthographicFront"/>
          <a:lightRig rig="threePt" dir="t"/>
        </a:scene3d>
        <a:sp3d>
          <a:bevelT w="165100" prst="coolSlant"/>
        </a:sp3d>
      </dgm:spPr>
    </dgm:pt>
    <dgm:pt modelId="{820A12BB-C7C5-4A5B-8E42-AAE30B9F207B}" type="pres">
      <dgm:prSet presAssocID="{A5884D06-4A44-4AB1-917E-35A3B4380DAA}" presName="horzSpace2" presStyleCnt="0"/>
      <dgm:spPr>
        <a:scene3d>
          <a:camera prst="orthographicFront"/>
          <a:lightRig rig="threePt" dir="t"/>
        </a:scene3d>
        <a:sp3d>
          <a:bevelT w="165100" prst="coolSlant"/>
        </a:sp3d>
      </dgm:spPr>
    </dgm:pt>
    <dgm:pt modelId="{EEBA3B5B-60A7-4F47-8ABE-4B7F69653CDB}" type="pres">
      <dgm:prSet presAssocID="{A5884D06-4A44-4AB1-917E-35A3B4380DAA}" presName="tx2" presStyleLbl="revTx" presStyleIdx="1" presStyleCnt="5" custScaleX="103389"/>
      <dgm:spPr/>
    </dgm:pt>
    <dgm:pt modelId="{E349E1BE-BFF2-4219-BE63-B9278A4FC16C}" type="pres">
      <dgm:prSet presAssocID="{A5884D06-4A44-4AB1-917E-35A3B4380DAA}" presName="vert2" presStyleCnt="0"/>
      <dgm:spPr>
        <a:scene3d>
          <a:camera prst="orthographicFront"/>
          <a:lightRig rig="threePt" dir="t"/>
        </a:scene3d>
        <a:sp3d>
          <a:bevelT w="165100" prst="coolSlant"/>
        </a:sp3d>
      </dgm:spPr>
    </dgm:pt>
    <dgm:pt modelId="{412FB2F6-9F32-4BC1-86CE-EDEE535BC6A8}" type="pres">
      <dgm:prSet presAssocID="{A5884D06-4A44-4AB1-917E-35A3B4380DAA}" presName="thinLine2b" presStyleLbl="callout" presStyleIdx="0" presStyleCnt="4"/>
      <dgm:spPr>
        <a:scene3d>
          <a:camera prst="orthographicFront"/>
          <a:lightRig rig="threePt" dir="t"/>
        </a:scene3d>
        <a:sp3d>
          <a:bevelT w="165100" prst="coolSlant"/>
        </a:sp3d>
      </dgm:spPr>
    </dgm:pt>
    <dgm:pt modelId="{426A975F-DE14-475A-B5FB-B75EE36274B9}" type="pres">
      <dgm:prSet presAssocID="{A5884D06-4A44-4AB1-917E-35A3B4380DAA}" presName="vertSpace2b" presStyleCnt="0"/>
      <dgm:spPr>
        <a:scene3d>
          <a:camera prst="orthographicFront"/>
          <a:lightRig rig="threePt" dir="t"/>
        </a:scene3d>
        <a:sp3d>
          <a:bevelT w="165100" prst="coolSlant"/>
        </a:sp3d>
      </dgm:spPr>
    </dgm:pt>
    <dgm:pt modelId="{2F17792A-C216-4D9E-9931-390A3544570B}" type="pres">
      <dgm:prSet presAssocID="{CE18C3C1-42A7-4FF5-AE44-8B44B39F3EAF}" presName="horz2" presStyleCnt="0"/>
      <dgm:spPr>
        <a:scene3d>
          <a:camera prst="orthographicFront"/>
          <a:lightRig rig="threePt" dir="t"/>
        </a:scene3d>
        <a:sp3d>
          <a:bevelT w="165100" prst="coolSlant"/>
        </a:sp3d>
      </dgm:spPr>
    </dgm:pt>
    <dgm:pt modelId="{5D919709-890B-4857-9938-5B7BBC71431E}" type="pres">
      <dgm:prSet presAssocID="{CE18C3C1-42A7-4FF5-AE44-8B44B39F3EAF}" presName="horzSpace2" presStyleCnt="0"/>
      <dgm:spPr>
        <a:scene3d>
          <a:camera prst="orthographicFront"/>
          <a:lightRig rig="threePt" dir="t"/>
        </a:scene3d>
        <a:sp3d>
          <a:bevelT w="165100" prst="coolSlant"/>
        </a:sp3d>
      </dgm:spPr>
    </dgm:pt>
    <dgm:pt modelId="{60DE415C-16E6-499C-9B22-E25F4E353E25}" type="pres">
      <dgm:prSet presAssocID="{CE18C3C1-42A7-4FF5-AE44-8B44B39F3EAF}" presName="tx2" presStyleLbl="revTx" presStyleIdx="2" presStyleCnt="5"/>
      <dgm:spPr/>
    </dgm:pt>
    <dgm:pt modelId="{121ACD40-5111-473C-A013-B74A0100D17B}" type="pres">
      <dgm:prSet presAssocID="{CE18C3C1-42A7-4FF5-AE44-8B44B39F3EAF}" presName="vert2" presStyleCnt="0"/>
      <dgm:spPr>
        <a:scene3d>
          <a:camera prst="orthographicFront"/>
          <a:lightRig rig="threePt" dir="t"/>
        </a:scene3d>
        <a:sp3d>
          <a:bevelT w="165100" prst="coolSlant"/>
        </a:sp3d>
      </dgm:spPr>
    </dgm:pt>
    <dgm:pt modelId="{FA29A1F2-CB8C-488B-AEB9-DC7D86B2917E}" type="pres">
      <dgm:prSet presAssocID="{CE18C3C1-42A7-4FF5-AE44-8B44B39F3EAF}" presName="thinLine2b" presStyleLbl="callout" presStyleIdx="1" presStyleCnt="4"/>
      <dgm:spPr>
        <a:scene3d>
          <a:camera prst="orthographicFront"/>
          <a:lightRig rig="threePt" dir="t"/>
        </a:scene3d>
        <a:sp3d>
          <a:bevelT w="165100" prst="coolSlant"/>
        </a:sp3d>
      </dgm:spPr>
    </dgm:pt>
    <dgm:pt modelId="{E6DF790A-1E58-4719-B4CA-E52DBC5FE6F1}" type="pres">
      <dgm:prSet presAssocID="{CE18C3C1-42A7-4FF5-AE44-8B44B39F3EAF}" presName="vertSpace2b" presStyleCnt="0"/>
      <dgm:spPr>
        <a:scene3d>
          <a:camera prst="orthographicFront"/>
          <a:lightRig rig="threePt" dir="t"/>
        </a:scene3d>
        <a:sp3d>
          <a:bevelT w="165100" prst="coolSlant"/>
        </a:sp3d>
      </dgm:spPr>
    </dgm:pt>
    <dgm:pt modelId="{0E7E1F7C-4370-4BFC-A385-269F3863A3D1}" type="pres">
      <dgm:prSet presAssocID="{5B07BCAE-05D9-4F61-83FF-6D728DBE8405}" presName="horz2" presStyleCnt="0"/>
      <dgm:spPr>
        <a:scene3d>
          <a:camera prst="orthographicFront"/>
          <a:lightRig rig="threePt" dir="t"/>
        </a:scene3d>
        <a:sp3d>
          <a:bevelT w="165100" prst="coolSlant"/>
        </a:sp3d>
      </dgm:spPr>
    </dgm:pt>
    <dgm:pt modelId="{CE4B97A5-41ED-47A5-8543-63E9DAF8919D}" type="pres">
      <dgm:prSet presAssocID="{5B07BCAE-05D9-4F61-83FF-6D728DBE8405}" presName="horzSpace2" presStyleCnt="0"/>
      <dgm:spPr>
        <a:scene3d>
          <a:camera prst="orthographicFront"/>
          <a:lightRig rig="threePt" dir="t"/>
        </a:scene3d>
        <a:sp3d>
          <a:bevelT w="165100" prst="coolSlant"/>
        </a:sp3d>
      </dgm:spPr>
    </dgm:pt>
    <dgm:pt modelId="{96528B3D-FD93-4EBF-B6EE-59F1C4A72ED8}" type="pres">
      <dgm:prSet presAssocID="{5B07BCAE-05D9-4F61-83FF-6D728DBE8405}" presName="tx2" presStyleLbl="revTx" presStyleIdx="3" presStyleCnt="5"/>
      <dgm:spPr/>
    </dgm:pt>
    <dgm:pt modelId="{85DE1C24-4266-4165-AA50-BD8FF2593581}" type="pres">
      <dgm:prSet presAssocID="{5B07BCAE-05D9-4F61-83FF-6D728DBE8405}" presName="vert2" presStyleCnt="0"/>
      <dgm:spPr>
        <a:scene3d>
          <a:camera prst="orthographicFront"/>
          <a:lightRig rig="threePt" dir="t"/>
        </a:scene3d>
        <a:sp3d>
          <a:bevelT w="165100" prst="coolSlant"/>
        </a:sp3d>
      </dgm:spPr>
    </dgm:pt>
    <dgm:pt modelId="{09DBBE56-5801-4278-9CEE-91F4490ADD4F}" type="pres">
      <dgm:prSet presAssocID="{5B07BCAE-05D9-4F61-83FF-6D728DBE8405}" presName="thinLine2b" presStyleLbl="callout" presStyleIdx="2" presStyleCnt="4"/>
      <dgm:spPr>
        <a:scene3d>
          <a:camera prst="orthographicFront"/>
          <a:lightRig rig="threePt" dir="t"/>
        </a:scene3d>
        <a:sp3d>
          <a:bevelT w="165100" prst="coolSlant"/>
        </a:sp3d>
      </dgm:spPr>
    </dgm:pt>
    <dgm:pt modelId="{5DCF1188-0CC5-4A0C-84C7-899318EF502B}" type="pres">
      <dgm:prSet presAssocID="{5B07BCAE-05D9-4F61-83FF-6D728DBE8405}" presName="vertSpace2b" presStyleCnt="0"/>
      <dgm:spPr>
        <a:scene3d>
          <a:camera prst="orthographicFront"/>
          <a:lightRig rig="threePt" dir="t"/>
        </a:scene3d>
        <a:sp3d>
          <a:bevelT w="165100" prst="coolSlant"/>
        </a:sp3d>
      </dgm:spPr>
    </dgm:pt>
    <dgm:pt modelId="{6A1C4E3F-1440-49C6-B79A-4614CE200579}" type="pres">
      <dgm:prSet presAssocID="{EBAC3E4D-4689-47FF-8A73-193DD15E6AE4}" presName="horz2" presStyleCnt="0"/>
      <dgm:spPr>
        <a:scene3d>
          <a:camera prst="orthographicFront"/>
          <a:lightRig rig="threePt" dir="t"/>
        </a:scene3d>
        <a:sp3d>
          <a:bevelT w="165100" prst="coolSlant"/>
        </a:sp3d>
      </dgm:spPr>
    </dgm:pt>
    <dgm:pt modelId="{17634B92-7F3A-4F3E-A048-F328BA268040}" type="pres">
      <dgm:prSet presAssocID="{EBAC3E4D-4689-47FF-8A73-193DD15E6AE4}" presName="horzSpace2" presStyleCnt="0"/>
      <dgm:spPr>
        <a:scene3d>
          <a:camera prst="orthographicFront"/>
          <a:lightRig rig="threePt" dir="t"/>
        </a:scene3d>
        <a:sp3d>
          <a:bevelT w="165100" prst="coolSlant"/>
        </a:sp3d>
      </dgm:spPr>
    </dgm:pt>
    <dgm:pt modelId="{03E92BB5-291F-46EC-B465-C4C4C0EEA109}" type="pres">
      <dgm:prSet presAssocID="{EBAC3E4D-4689-47FF-8A73-193DD15E6AE4}" presName="tx2" presStyleLbl="revTx" presStyleIdx="4" presStyleCnt="5"/>
      <dgm:spPr/>
    </dgm:pt>
    <dgm:pt modelId="{D705E100-1EC7-464F-974F-BC53493A2939}" type="pres">
      <dgm:prSet presAssocID="{EBAC3E4D-4689-47FF-8A73-193DD15E6AE4}" presName="vert2" presStyleCnt="0"/>
      <dgm:spPr>
        <a:scene3d>
          <a:camera prst="orthographicFront"/>
          <a:lightRig rig="threePt" dir="t"/>
        </a:scene3d>
        <a:sp3d>
          <a:bevelT w="165100" prst="coolSlant"/>
        </a:sp3d>
      </dgm:spPr>
    </dgm:pt>
    <dgm:pt modelId="{682893E3-CE57-469C-A8A2-9FBF71DFE862}" type="pres">
      <dgm:prSet presAssocID="{EBAC3E4D-4689-47FF-8A73-193DD15E6AE4}" presName="thinLine2b" presStyleLbl="callout" presStyleIdx="3" presStyleCnt="4"/>
      <dgm:spPr>
        <a:scene3d>
          <a:camera prst="orthographicFront"/>
          <a:lightRig rig="threePt" dir="t"/>
        </a:scene3d>
        <a:sp3d>
          <a:bevelT w="165100" prst="coolSlant"/>
        </a:sp3d>
      </dgm:spPr>
    </dgm:pt>
    <dgm:pt modelId="{59626706-69D5-4A92-B42A-65922D13E2A9}" type="pres">
      <dgm:prSet presAssocID="{EBAC3E4D-4689-47FF-8A73-193DD15E6AE4}" presName="vertSpace2b" presStyleCnt="0"/>
      <dgm:spPr>
        <a:scene3d>
          <a:camera prst="orthographicFront"/>
          <a:lightRig rig="threePt" dir="t"/>
        </a:scene3d>
        <a:sp3d>
          <a:bevelT w="165100" prst="coolSlant"/>
        </a:sp3d>
      </dgm:spPr>
    </dgm:pt>
  </dgm:ptLst>
  <dgm:cxnLst>
    <dgm:cxn modelId="{4D2A3D5C-DAA8-4FD0-8179-0F2EFC68EA55}" srcId="{5AD9496D-D7AE-45D8-827F-7FE4798A1440}" destId="{EBAC3E4D-4689-47FF-8A73-193DD15E6AE4}" srcOrd="3" destOrd="0" parTransId="{660A1285-2D63-45EA-BC78-E3896205749D}" sibTransId="{F6735C93-0E6B-484D-BFA5-C3236A4F2C65}"/>
    <dgm:cxn modelId="{58C5BA7C-BC9E-4C66-BAFC-AE4BC3ECFEA2}" type="presOf" srcId="{CE18C3C1-42A7-4FF5-AE44-8B44B39F3EAF}" destId="{60DE415C-16E6-499C-9B22-E25F4E353E25}" srcOrd="0" destOrd="0" presId="urn:microsoft.com/office/officeart/2008/layout/LinedList"/>
    <dgm:cxn modelId="{A5959B8F-E71D-4807-8442-80C21E0CEDF1}" type="presOf" srcId="{EBAC3E4D-4689-47FF-8A73-193DD15E6AE4}" destId="{03E92BB5-291F-46EC-B465-C4C4C0EEA109}" srcOrd="0" destOrd="0" presId="urn:microsoft.com/office/officeart/2008/layout/LinedList"/>
    <dgm:cxn modelId="{9AEACA91-3F2C-4258-83B0-3B7A3A331980}" srcId="{5AD9496D-D7AE-45D8-827F-7FE4798A1440}" destId="{A5884D06-4A44-4AB1-917E-35A3B4380DAA}" srcOrd="0" destOrd="0" parTransId="{BFAC114B-31D3-4DA7-8714-8A9BDEA49ACA}" sibTransId="{BDB9D158-9CD4-4FBB-BF9E-AE6E6433FB9B}"/>
    <dgm:cxn modelId="{7DE2F092-2392-4AEF-BBFB-30A1C44B2CC8}" srcId="{5AD9496D-D7AE-45D8-827F-7FE4798A1440}" destId="{5B07BCAE-05D9-4F61-83FF-6D728DBE8405}" srcOrd="2" destOrd="0" parTransId="{F84EBDF3-92EA-415C-A20E-124A43A44AE3}" sibTransId="{10D2D28B-D830-4BA9-BF88-63CFFF7B18AB}"/>
    <dgm:cxn modelId="{3148AAA0-F244-4345-ABE2-421130AB4AD0}" type="presOf" srcId="{5AD9496D-D7AE-45D8-827F-7FE4798A1440}" destId="{63B5E561-4D3B-48E7-A830-8C92B7761724}" srcOrd="0" destOrd="0" presId="urn:microsoft.com/office/officeart/2008/layout/LinedList"/>
    <dgm:cxn modelId="{3F8C9CC2-8497-4816-BF0A-6AD609806FE7}" type="presOf" srcId="{5B07BCAE-05D9-4F61-83FF-6D728DBE8405}" destId="{96528B3D-FD93-4EBF-B6EE-59F1C4A72ED8}" srcOrd="0" destOrd="0" presId="urn:microsoft.com/office/officeart/2008/layout/LinedList"/>
    <dgm:cxn modelId="{C26370CA-5C4B-42B4-BB39-353AFBA425B1}" type="presOf" srcId="{8E54BF7A-726E-44A6-9F84-346B143FB440}" destId="{E36F2446-BF3C-4879-A486-7F8745124EDF}" srcOrd="0" destOrd="0" presId="urn:microsoft.com/office/officeart/2008/layout/LinedList"/>
    <dgm:cxn modelId="{93E879D2-C1CF-4A96-8FF1-488627F94EC0}" type="presOf" srcId="{A5884D06-4A44-4AB1-917E-35A3B4380DAA}" destId="{EEBA3B5B-60A7-4F47-8ABE-4B7F69653CDB}" srcOrd="0" destOrd="0" presId="urn:microsoft.com/office/officeart/2008/layout/LinedList"/>
    <dgm:cxn modelId="{121366D9-49A6-4308-8FD1-6F7F36E752D4}" srcId="{8E54BF7A-726E-44A6-9F84-346B143FB440}" destId="{5AD9496D-D7AE-45D8-827F-7FE4798A1440}" srcOrd="0" destOrd="0" parTransId="{044812F1-0049-4AB4-BAAC-4A2639DF0B2A}" sibTransId="{0AA2CBD2-A4CD-428E-A50E-76BDE298D28E}"/>
    <dgm:cxn modelId="{EE238FF3-F069-404D-9041-AD253E573E79}" srcId="{5AD9496D-D7AE-45D8-827F-7FE4798A1440}" destId="{CE18C3C1-42A7-4FF5-AE44-8B44B39F3EAF}" srcOrd="1" destOrd="0" parTransId="{7A83EA71-BEAE-428B-9F53-5F659C5C9319}" sibTransId="{519240F7-6868-42DC-A95D-65418276EDF6}"/>
    <dgm:cxn modelId="{D7CA91D1-C0C6-448A-892D-DC24F8EE12BC}" type="presParOf" srcId="{E36F2446-BF3C-4879-A486-7F8745124EDF}" destId="{1AB0A8E5-C8B0-458D-B08A-215EB9C11C8F}" srcOrd="0" destOrd="0" presId="urn:microsoft.com/office/officeart/2008/layout/LinedList"/>
    <dgm:cxn modelId="{9A95CB06-B590-4D64-96ED-32655CCCCBA9}" type="presParOf" srcId="{E36F2446-BF3C-4879-A486-7F8745124EDF}" destId="{5A0B77AE-C677-43A1-B200-67ED1253231F}" srcOrd="1" destOrd="0" presId="urn:microsoft.com/office/officeart/2008/layout/LinedList"/>
    <dgm:cxn modelId="{1C5F1C18-31E2-429A-8EA7-8B5D6609FCAA}" type="presParOf" srcId="{5A0B77AE-C677-43A1-B200-67ED1253231F}" destId="{63B5E561-4D3B-48E7-A830-8C92B7761724}" srcOrd="0" destOrd="0" presId="urn:microsoft.com/office/officeart/2008/layout/LinedList"/>
    <dgm:cxn modelId="{AEAD83FE-02E7-456A-BDFE-1735B5879327}" type="presParOf" srcId="{5A0B77AE-C677-43A1-B200-67ED1253231F}" destId="{279991AF-3138-470B-AB68-693B9D11D02B}" srcOrd="1" destOrd="0" presId="urn:microsoft.com/office/officeart/2008/layout/LinedList"/>
    <dgm:cxn modelId="{BC2E4223-6EDC-4AC8-A103-DEA0C879A9EA}" type="presParOf" srcId="{279991AF-3138-470B-AB68-693B9D11D02B}" destId="{0FFF293C-B146-42DB-9F9A-40E70662FD1B}" srcOrd="0" destOrd="0" presId="urn:microsoft.com/office/officeart/2008/layout/LinedList"/>
    <dgm:cxn modelId="{0E2877CB-52EB-4EB1-8AFF-6677A7F6FFBF}" type="presParOf" srcId="{279991AF-3138-470B-AB68-693B9D11D02B}" destId="{B99BF920-C1FC-424F-9B89-F726082BEF5F}" srcOrd="1" destOrd="0" presId="urn:microsoft.com/office/officeart/2008/layout/LinedList"/>
    <dgm:cxn modelId="{D3C4BA28-300A-4CDB-99CB-46048C3706F4}" type="presParOf" srcId="{B99BF920-C1FC-424F-9B89-F726082BEF5F}" destId="{820A12BB-C7C5-4A5B-8E42-AAE30B9F207B}" srcOrd="0" destOrd="0" presId="urn:microsoft.com/office/officeart/2008/layout/LinedList"/>
    <dgm:cxn modelId="{E818AC4D-62B2-48AE-A6E6-00AEAF39B85B}" type="presParOf" srcId="{B99BF920-C1FC-424F-9B89-F726082BEF5F}" destId="{EEBA3B5B-60A7-4F47-8ABE-4B7F69653CDB}" srcOrd="1" destOrd="0" presId="urn:microsoft.com/office/officeart/2008/layout/LinedList"/>
    <dgm:cxn modelId="{13A2372A-2D62-4867-9964-1FFFDCE264F2}" type="presParOf" srcId="{B99BF920-C1FC-424F-9B89-F726082BEF5F}" destId="{E349E1BE-BFF2-4219-BE63-B9278A4FC16C}" srcOrd="2" destOrd="0" presId="urn:microsoft.com/office/officeart/2008/layout/LinedList"/>
    <dgm:cxn modelId="{57F1CF6E-2977-4CE3-A7A4-15ED5BEFF8DB}" type="presParOf" srcId="{279991AF-3138-470B-AB68-693B9D11D02B}" destId="{412FB2F6-9F32-4BC1-86CE-EDEE535BC6A8}" srcOrd="2" destOrd="0" presId="urn:microsoft.com/office/officeart/2008/layout/LinedList"/>
    <dgm:cxn modelId="{7A953092-B0F7-4B80-A27A-36871ED6BB39}" type="presParOf" srcId="{279991AF-3138-470B-AB68-693B9D11D02B}" destId="{426A975F-DE14-475A-B5FB-B75EE36274B9}" srcOrd="3" destOrd="0" presId="urn:microsoft.com/office/officeart/2008/layout/LinedList"/>
    <dgm:cxn modelId="{0D77F635-F289-4A55-986B-5A67D5805E55}" type="presParOf" srcId="{279991AF-3138-470B-AB68-693B9D11D02B}" destId="{2F17792A-C216-4D9E-9931-390A3544570B}" srcOrd="4" destOrd="0" presId="urn:microsoft.com/office/officeart/2008/layout/LinedList"/>
    <dgm:cxn modelId="{23A6F0D7-95EB-4AB1-BD2A-1EEFC3CCDA6B}" type="presParOf" srcId="{2F17792A-C216-4D9E-9931-390A3544570B}" destId="{5D919709-890B-4857-9938-5B7BBC71431E}" srcOrd="0" destOrd="0" presId="urn:microsoft.com/office/officeart/2008/layout/LinedList"/>
    <dgm:cxn modelId="{2A49BB05-5347-4AD9-B464-84414BF34629}" type="presParOf" srcId="{2F17792A-C216-4D9E-9931-390A3544570B}" destId="{60DE415C-16E6-499C-9B22-E25F4E353E25}" srcOrd="1" destOrd="0" presId="urn:microsoft.com/office/officeart/2008/layout/LinedList"/>
    <dgm:cxn modelId="{DFA302B9-E0C9-41E0-82E2-21E24639D592}" type="presParOf" srcId="{2F17792A-C216-4D9E-9931-390A3544570B}" destId="{121ACD40-5111-473C-A013-B74A0100D17B}" srcOrd="2" destOrd="0" presId="urn:microsoft.com/office/officeart/2008/layout/LinedList"/>
    <dgm:cxn modelId="{1E76A3DA-B313-45A8-9B0D-105EAF49B329}" type="presParOf" srcId="{279991AF-3138-470B-AB68-693B9D11D02B}" destId="{FA29A1F2-CB8C-488B-AEB9-DC7D86B2917E}" srcOrd="5" destOrd="0" presId="urn:microsoft.com/office/officeart/2008/layout/LinedList"/>
    <dgm:cxn modelId="{C5059375-AB59-403F-9C65-F962E21D8A51}" type="presParOf" srcId="{279991AF-3138-470B-AB68-693B9D11D02B}" destId="{E6DF790A-1E58-4719-B4CA-E52DBC5FE6F1}" srcOrd="6" destOrd="0" presId="urn:microsoft.com/office/officeart/2008/layout/LinedList"/>
    <dgm:cxn modelId="{C7781538-6D1B-4FE5-8092-2934CFAD3A75}" type="presParOf" srcId="{279991AF-3138-470B-AB68-693B9D11D02B}" destId="{0E7E1F7C-4370-4BFC-A385-269F3863A3D1}" srcOrd="7" destOrd="0" presId="urn:microsoft.com/office/officeart/2008/layout/LinedList"/>
    <dgm:cxn modelId="{96C1B66E-29F1-4C15-A79F-E9F664ACA799}" type="presParOf" srcId="{0E7E1F7C-4370-4BFC-A385-269F3863A3D1}" destId="{CE4B97A5-41ED-47A5-8543-63E9DAF8919D}" srcOrd="0" destOrd="0" presId="urn:microsoft.com/office/officeart/2008/layout/LinedList"/>
    <dgm:cxn modelId="{CDEBD550-2CCB-4F90-B2ED-9A810B99A6FD}" type="presParOf" srcId="{0E7E1F7C-4370-4BFC-A385-269F3863A3D1}" destId="{96528B3D-FD93-4EBF-B6EE-59F1C4A72ED8}" srcOrd="1" destOrd="0" presId="urn:microsoft.com/office/officeart/2008/layout/LinedList"/>
    <dgm:cxn modelId="{597047DB-F7AA-4692-95AF-A7AB08B33C69}" type="presParOf" srcId="{0E7E1F7C-4370-4BFC-A385-269F3863A3D1}" destId="{85DE1C24-4266-4165-AA50-BD8FF2593581}" srcOrd="2" destOrd="0" presId="urn:microsoft.com/office/officeart/2008/layout/LinedList"/>
    <dgm:cxn modelId="{9C7FCCF6-186B-4330-9AAF-622283E13845}" type="presParOf" srcId="{279991AF-3138-470B-AB68-693B9D11D02B}" destId="{09DBBE56-5801-4278-9CEE-91F4490ADD4F}" srcOrd="8" destOrd="0" presId="urn:microsoft.com/office/officeart/2008/layout/LinedList"/>
    <dgm:cxn modelId="{EB9BCF78-3351-4BE4-9535-4106BAA3E539}" type="presParOf" srcId="{279991AF-3138-470B-AB68-693B9D11D02B}" destId="{5DCF1188-0CC5-4A0C-84C7-899318EF502B}" srcOrd="9" destOrd="0" presId="urn:microsoft.com/office/officeart/2008/layout/LinedList"/>
    <dgm:cxn modelId="{F8771259-3312-4CC4-96DB-35B0DDA1605D}" type="presParOf" srcId="{279991AF-3138-470B-AB68-693B9D11D02B}" destId="{6A1C4E3F-1440-49C6-B79A-4614CE200579}" srcOrd="10" destOrd="0" presId="urn:microsoft.com/office/officeart/2008/layout/LinedList"/>
    <dgm:cxn modelId="{960BC86F-B3CA-4184-BAF3-E7E69A8D8709}" type="presParOf" srcId="{6A1C4E3F-1440-49C6-B79A-4614CE200579}" destId="{17634B92-7F3A-4F3E-A048-F328BA268040}" srcOrd="0" destOrd="0" presId="urn:microsoft.com/office/officeart/2008/layout/LinedList"/>
    <dgm:cxn modelId="{DDAC833A-314C-4995-802A-7BCEDE2498B7}" type="presParOf" srcId="{6A1C4E3F-1440-49C6-B79A-4614CE200579}" destId="{03E92BB5-291F-46EC-B465-C4C4C0EEA109}" srcOrd="1" destOrd="0" presId="urn:microsoft.com/office/officeart/2008/layout/LinedList"/>
    <dgm:cxn modelId="{31BBEA26-7836-4D50-9BC5-904830B28FC6}" type="presParOf" srcId="{6A1C4E3F-1440-49C6-B79A-4614CE200579}" destId="{D705E100-1EC7-464F-974F-BC53493A2939}" srcOrd="2" destOrd="0" presId="urn:microsoft.com/office/officeart/2008/layout/LinedList"/>
    <dgm:cxn modelId="{92A0758F-AAD5-4522-879C-0BC16BEDC26F}" type="presParOf" srcId="{279991AF-3138-470B-AB68-693B9D11D02B}" destId="{682893E3-CE57-469C-A8A2-9FBF71DFE862}" srcOrd="11" destOrd="0" presId="urn:microsoft.com/office/officeart/2008/layout/LinedList"/>
    <dgm:cxn modelId="{BEC64C22-9347-46B6-8540-156A65A1BDDF}" type="presParOf" srcId="{279991AF-3138-470B-AB68-693B9D11D02B}" destId="{59626706-69D5-4A92-B42A-65922D13E2A9}"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8A5D1D-9EE9-4514-B770-DFA1F446449F}"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306A568C-48CE-4473-AFB0-C2057E7945AE}">
      <dgm:prSet phldrT="[Text]" custT="1"/>
      <dgm:spPr/>
      <dgm:t>
        <a:bodyPr/>
        <a:lstStyle/>
        <a:p>
          <a:r>
            <a:rPr lang="en-US" sz="2400" dirty="0"/>
            <a:t>eOPF - Electronic Official Personnel Folder</a:t>
          </a:r>
        </a:p>
      </dgm:t>
    </dgm:pt>
    <dgm:pt modelId="{D1312C93-5648-49D0-A0C1-FF4538504601}" type="parTrans" cxnId="{9B455341-F61E-45CD-A141-BACA2284D074}">
      <dgm:prSet/>
      <dgm:spPr/>
      <dgm:t>
        <a:bodyPr/>
        <a:lstStyle/>
        <a:p>
          <a:endParaRPr lang="en-US" sz="1400">
            <a:solidFill>
              <a:schemeClr val="bg1"/>
            </a:solidFill>
          </a:endParaRPr>
        </a:p>
      </dgm:t>
    </dgm:pt>
    <dgm:pt modelId="{1C7E18CC-7937-4931-A7C4-2351AA9A1B0C}" type="sibTrans" cxnId="{9B455341-F61E-45CD-A141-BACA2284D074}">
      <dgm:prSet/>
      <dgm:spPr/>
      <dgm:t>
        <a:bodyPr/>
        <a:lstStyle/>
        <a:p>
          <a:endParaRPr lang="en-US" sz="1400">
            <a:solidFill>
              <a:schemeClr val="bg1"/>
            </a:solidFill>
          </a:endParaRPr>
        </a:p>
      </dgm:t>
    </dgm:pt>
    <dgm:pt modelId="{5DE34991-D317-4D74-B339-2E22B3072A09}">
      <dgm:prSet phldrT="[Text]" custT="1"/>
      <dgm:spPr/>
      <dgm:t>
        <a:bodyPr/>
        <a:lstStyle/>
        <a:p>
          <a:r>
            <a:rPr lang="en-US" sz="1400" dirty="0"/>
            <a:t>Is the electronic version of your hardcopy employee official personnel folder, and the official record of your Federal work career</a:t>
          </a:r>
        </a:p>
      </dgm:t>
    </dgm:pt>
    <dgm:pt modelId="{6A9A78F0-2AE8-4E05-93CC-BE375933835A}" type="parTrans" cxnId="{0C170188-06EB-48DB-B07E-603855054A9A}">
      <dgm:prSet/>
      <dgm:spPr/>
      <dgm:t>
        <a:bodyPr/>
        <a:lstStyle/>
        <a:p>
          <a:endParaRPr lang="en-US" sz="1400">
            <a:solidFill>
              <a:schemeClr val="bg1"/>
            </a:solidFill>
          </a:endParaRPr>
        </a:p>
      </dgm:t>
    </dgm:pt>
    <dgm:pt modelId="{30779F4B-9F1D-4CDD-B8A8-1847150C7140}" type="sibTrans" cxnId="{0C170188-06EB-48DB-B07E-603855054A9A}">
      <dgm:prSet/>
      <dgm:spPr/>
      <dgm:t>
        <a:bodyPr/>
        <a:lstStyle/>
        <a:p>
          <a:endParaRPr lang="en-US" sz="1400">
            <a:solidFill>
              <a:schemeClr val="bg1"/>
            </a:solidFill>
          </a:endParaRPr>
        </a:p>
      </dgm:t>
    </dgm:pt>
    <dgm:pt modelId="{EFE7AB04-2B27-46C0-B9CC-E4855111FE46}">
      <dgm:prSet custT="1"/>
      <dgm:spPr/>
      <dgm:t>
        <a:bodyPr/>
        <a:lstStyle/>
        <a:p>
          <a:r>
            <a:rPr lang="en-US" sz="1400" dirty="0"/>
            <a:t>Website: https://www.abc.army.mil/HowDoI/eOPF.htm</a:t>
          </a:r>
        </a:p>
      </dgm:t>
    </dgm:pt>
    <dgm:pt modelId="{64896B17-D3C6-4813-846B-A0B69AA067AF}" type="parTrans" cxnId="{665C569D-E05E-434F-A0FE-EF90AAE0944F}">
      <dgm:prSet/>
      <dgm:spPr/>
      <dgm:t>
        <a:bodyPr/>
        <a:lstStyle/>
        <a:p>
          <a:endParaRPr lang="en-US" sz="1400">
            <a:solidFill>
              <a:schemeClr val="bg1"/>
            </a:solidFill>
          </a:endParaRPr>
        </a:p>
      </dgm:t>
    </dgm:pt>
    <dgm:pt modelId="{2078E491-CCE6-4BCD-ABA9-EAF47D6C10F3}" type="sibTrans" cxnId="{665C569D-E05E-434F-A0FE-EF90AAE0944F}">
      <dgm:prSet/>
      <dgm:spPr/>
      <dgm:t>
        <a:bodyPr/>
        <a:lstStyle/>
        <a:p>
          <a:endParaRPr lang="en-US" sz="1400">
            <a:solidFill>
              <a:schemeClr val="bg1"/>
            </a:solidFill>
          </a:endParaRPr>
        </a:p>
      </dgm:t>
    </dgm:pt>
    <dgm:pt modelId="{39856920-9A69-4D9B-85DB-15374681C4EC}">
      <dgm:prSet phldrT="[Text]" custT="1"/>
      <dgm:spPr/>
      <dgm:t>
        <a:bodyPr/>
        <a:lstStyle/>
        <a:p>
          <a:r>
            <a:rPr lang="en-US" sz="1400" dirty="0"/>
            <a:t>Is not an interactive data system and cannot be updated directly by the employee. It exists primarily to provide employees quick access to important documents</a:t>
          </a:r>
        </a:p>
      </dgm:t>
    </dgm:pt>
    <dgm:pt modelId="{083309CD-594C-43BF-8607-31B5AA768DE1}" type="parTrans" cxnId="{E4C18957-5BD2-4535-9E32-E6C37D43CA38}">
      <dgm:prSet/>
      <dgm:spPr/>
      <dgm:t>
        <a:bodyPr/>
        <a:lstStyle/>
        <a:p>
          <a:endParaRPr lang="en-US" sz="1400">
            <a:solidFill>
              <a:schemeClr val="bg1"/>
            </a:solidFill>
          </a:endParaRPr>
        </a:p>
      </dgm:t>
    </dgm:pt>
    <dgm:pt modelId="{8C097BC9-9016-4E1B-9F21-A6B55A1751F8}" type="sibTrans" cxnId="{E4C18957-5BD2-4535-9E32-E6C37D43CA38}">
      <dgm:prSet/>
      <dgm:spPr/>
      <dgm:t>
        <a:bodyPr/>
        <a:lstStyle/>
        <a:p>
          <a:endParaRPr lang="en-US" sz="1400">
            <a:solidFill>
              <a:schemeClr val="bg1"/>
            </a:solidFill>
          </a:endParaRPr>
        </a:p>
      </dgm:t>
    </dgm:pt>
    <dgm:pt modelId="{39053320-1D1A-454F-BE78-A97F636C01FE}">
      <dgm:prSet phldrT="[Text]" custT="1"/>
      <dgm:spPr/>
      <dgm:t>
        <a:bodyPr/>
        <a:lstStyle/>
        <a:p>
          <a:r>
            <a:rPr lang="en-US" sz="2400" dirty="0"/>
            <a:t>MyBiz</a:t>
          </a:r>
        </a:p>
      </dgm:t>
    </dgm:pt>
    <dgm:pt modelId="{AD00524A-E105-4040-8611-BFAF6D1D3A14}" type="parTrans" cxnId="{BA6DF6F6-BF8F-4453-A852-4A3E4F216145}">
      <dgm:prSet/>
      <dgm:spPr/>
      <dgm:t>
        <a:bodyPr/>
        <a:lstStyle/>
        <a:p>
          <a:endParaRPr lang="en-US"/>
        </a:p>
      </dgm:t>
    </dgm:pt>
    <dgm:pt modelId="{949277DA-453F-4810-9696-C8202154AD83}" type="sibTrans" cxnId="{BA6DF6F6-BF8F-4453-A852-4A3E4F216145}">
      <dgm:prSet/>
      <dgm:spPr/>
      <dgm:t>
        <a:bodyPr/>
        <a:lstStyle/>
        <a:p>
          <a:endParaRPr lang="en-US"/>
        </a:p>
      </dgm:t>
    </dgm:pt>
    <dgm:pt modelId="{1AED1DCA-CBB8-4875-AFE2-C1BFA6F86448}">
      <dgm:prSet phldrT="[Text]" custT="1"/>
      <dgm:spPr/>
      <dgm:t>
        <a:bodyPr/>
        <a:lstStyle/>
        <a:p>
          <a:r>
            <a:rPr lang="en-US" sz="1400" dirty="0"/>
            <a:t>Offers secure, real‐time, on‐line access to view personnel information including appointment, position, personal, salary, benefits, awards and bonuses, performance, and personnel actions. Can be accessed through the following link: (CAC or Non-CAC enabled) </a:t>
          </a:r>
          <a:r>
            <a:rPr lang="en-US" sz="1400" dirty="0">
              <a:hlinkClick xmlns:r="http://schemas.openxmlformats.org/officeDocument/2006/relationships" r:id="rId1"/>
            </a:rPr>
            <a:t>https://compo.dcpds.cpms.osd.mil/</a:t>
          </a:r>
          <a:endParaRPr lang="en-US" sz="1400" dirty="0"/>
        </a:p>
      </dgm:t>
    </dgm:pt>
    <dgm:pt modelId="{4E8CB504-F555-4470-8123-CF203B95E1E8}" type="parTrans" cxnId="{8C39613D-77AC-4A1D-91AB-C2EA539862A6}">
      <dgm:prSet/>
      <dgm:spPr/>
      <dgm:t>
        <a:bodyPr/>
        <a:lstStyle/>
        <a:p>
          <a:endParaRPr lang="en-US"/>
        </a:p>
      </dgm:t>
    </dgm:pt>
    <dgm:pt modelId="{56B4A03C-371D-4ADE-AF2B-6101CB75C9A0}" type="sibTrans" cxnId="{8C39613D-77AC-4A1D-91AB-C2EA539862A6}">
      <dgm:prSet/>
      <dgm:spPr/>
      <dgm:t>
        <a:bodyPr/>
        <a:lstStyle/>
        <a:p>
          <a:endParaRPr lang="en-US"/>
        </a:p>
      </dgm:t>
    </dgm:pt>
    <dgm:pt modelId="{EA0B2336-B04D-411C-90D7-2BA6B8625FA5}">
      <dgm:prSet custT="1"/>
      <dgm:spPr/>
      <dgm:t>
        <a:bodyPr/>
        <a:lstStyle/>
        <a:p>
          <a:r>
            <a:rPr lang="en-US" sz="1400" dirty="0"/>
            <a:t>Employees are highly encouraged to periodically look in MyBiz to ensure that their records are accurate</a:t>
          </a:r>
        </a:p>
      </dgm:t>
    </dgm:pt>
    <dgm:pt modelId="{DAE72FEF-38D7-42E5-BCD9-33DFAFDE8E8F}" type="parTrans" cxnId="{885D5C3D-2F4D-4BC0-90EB-70E10024CEB7}">
      <dgm:prSet/>
      <dgm:spPr/>
      <dgm:t>
        <a:bodyPr/>
        <a:lstStyle/>
        <a:p>
          <a:endParaRPr lang="en-US"/>
        </a:p>
      </dgm:t>
    </dgm:pt>
    <dgm:pt modelId="{DDC90B74-5B06-44A2-A033-D53F78C07257}" type="sibTrans" cxnId="{885D5C3D-2F4D-4BC0-90EB-70E10024CEB7}">
      <dgm:prSet/>
      <dgm:spPr/>
      <dgm:t>
        <a:bodyPr/>
        <a:lstStyle/>
        <a:p>
          <a:endParaRPr lang="en-US"/>
        </a:p>
      </dgm:t>
    </dgm:pt>
    <dgm:pt modelId="{98407D3E-DBA1-40C8-AEB5-81A407CC8306}">
      <dgm:prSet custT="1"/>
      <dgm:spPr/>
      <dgm:t>
        <a:bodyPr/>
        <a:lstStyle/>
        <a:p>
          <a:r>
            <a:rPr lang="en-US" sz="2400" dirty="0"/>
            <a:t>MyBiz+</a:t>
          </a:r>
        </a:p>
      </dgm:t>
    </dgm:pt>
    <dgm:pt modelId="{61671636-F3FA-4C44-984C-8B778970CFAE}" type="parTrans" cxnId="{3BDEBB00-AE84-4350-ACDA-14546FC544A7}">
      <dgm:prSet/>
      <dgm:spPr/>
      <dgm:t>
        <a:bodyPr/>
        <a:lstStyle/>
        <a:p>
          <a:endParaRPr lang="en-US"/>
        </a:p>
      </dgm:t>
    </dgm:pt>
    <dgm:pt modelId="{B08E5D44-BF9D-407E-AE96-EA40D439BDF7}" type="sibTrans" cxnId="{3BDEBB00-AE84-4350-ACDA-14546FC544A7}">
      <dgm:prSet/>
      <dgm:spPr/>
      <dgm:t>
        <a:bodyPr/>
        <a:lstStyle/>
        <a:p>
          <a:endParaRPr lang="en-US"/>
        </a:p>
      </dgm:t>
    </dgm:pt>
    <dgm:pt modelId="{06493101-F9BE-407B-A96B-37507385AE50}">
      <dgm:prSet custT="1"/>
      <dgm:spPr/>
      <dgm:t>
        <a:bodyPr/>
        <a:lstStyle/>
        <a:p>
          <a:r>
            <a:rPr lang="en-US" sz="1400" dirty="0"/>
            <a:t>Designed for employees to update personal information, education and training. Is also designed to allow the employee to verify their employment status and download/print needed documents</a:t>
          </a:r>
        </a:p>
      </dgm:t>
    </dgm:pt>
    <dgm:pt modelId="{1A74B2EF-93BC-42E2-96D7-8A37381E69DF}" type="parTrans" cxnId="{198A963A-D5CE-4508-B49A-BADC34F0390C}">
      <dgm:prSet/>
      <dgm:spPr/>
      <dgm:t>
        <a:bodyPr/>
        <a:lstStyle/>
        <a:p>
          <a:endParaRPr lang="en-US"/>
        </a:p>
      </dgm:t>
    </dgm:pt>
    <dgm:pt modelId="{F62FAB0B-94A2-468E-9CF5-337A03FE5A9B}" type="sibTrans" cxnId="{198A963A-D5CE-4508-B49A-BADC34F0390C}">
      <dgm:prSet/>
      <dgm:spPr/>
      <dgm:t>
        <a:bodyPr/>
        <a:lstStyle/>
        <a:p>
          <a:endParaRPr lang="en-US"/>
        </a:p>
      </dgm:t>
    </dgm:pt>
    <dgm:pt modelId="{8AC8ED7A-2809-404B-B0EC-249781384C1F}">
      <dgm:prSet custT="1"/>
      <dgm:spPr/>
      <dgm:t>
        <a:bodyPr/>
        <a:lstStyle/>
        <a:p>
          <a:r>
            <a:rPr lang="en-US" sz="1400" b="1" dirty="0"/>
            <a:t>Employees are highly encouraged to periodically look through their e-OPF to ensure that their records are accurate</a:t>
          </a:r>
          <a:endParaRPr lang="en-US" sz="1400" dirty="0"/>
        </a:p>
      </dgm:t>
    </dgm:pt>
    <dgm:pt modelId="{8B23520D-5000-45A8-85D7-63E87740C376}" type="parTrans" cxnId="{0912E6EE-4C85-4153-B4B8-08D85A36013F}">
      <dgm:prSet/>
      <dgm:spPr/>
      <dgm:t>
        <a:bodyPr/>
        <a:lstStyle/>
        <a:p>
          <a:endParaRPr lang="en-US"/>
        </a:p>
      </dgm:t>
    </dgm:pt>
    <dgm:pt modelId="{B0816645-9DDF-43A6-90A7-FAA7C0DBD67B}" type="sibTrans" cxnId="{0912E6EE-4C85-4153-B4B8-08D85A36013F}">
      <dgm:prSet/>
      <dgm:spPr/>
      <dgm:t>
        <a:bodyPr/>
        <a:lstStyle/>
        <a:p>
          <a:endParaRPr lang="en-US"/>
        </a:p>
      </dgm:t>
    </dgm:pt>
    <dgm:pt modelId="{2A44F95B-E1DF-4ACA-B291-1CB9101DC9F1}">
      <dgm:prSet custT="1"/>
      <dgm:spPr/>
      <dgm:t>
        <a:bodyPr/>
        <a:lstStyle/>
        <a:p>
          <a:r>
            <a:rPr lang="en-US" sz="1400" dirty="0">
              <a:cs typeface="Arial" panose="020B0604020202020204" pitchFamily="34" charset="0"/>
            </a:rPr>
            <a:t>Any federal employee transferring from another Federal Agency to the Army will have their records transferred. It may take approximately 60-90 days for the transfer to take place.</a:t>
          </a:r>
          <a:endParaRPr lang="en-US" sz="1400" dirty="0"/>
        </a:p>
      </dgm:t>
    </dgm:pt>
    <dgm:pt modelId="{B0CFDEEE-060C-4842-878E-33CACF1D981E}" type="parTrans" cxnId="{1B890343-87AB-4BC6-A787-5AE3DE42B07A}">
      <dgm:prSet/>
      <dgm:spPr/>
      <dgm:t>
        <a:bodyPr/>
        <a:lstStyle/>
        <a:p>
          <a:endParaRPr lang="en-US"/>
        </a:p>
      </dgm:t>
    </dgm:pt>
    <dgm:pt modelId="{5733C735-317D-440E-8AD2-8CB02EF78C30}" type="sibTrans" cxnId="{1B890343-87AB-4BC6-A787-5AE3DE42B07A}">
      <dgm:prSet/>
      <dgm:spPr/>
      <dgm:t>
        <a:bodyPr/>
        <a:lstStyle/>
        <a:p>
          <a:endParaRPr lang="en-US"/>
        </a:p>
      </dgm:t>
    </dgm:pt>
    <dgm:pt modelId="{DCFE319B-E143-4A26-9BEB-6CF46651B7EC}" type="pres">
      <dgm:prSet presAssocID="{E28A5D1D-9EE9-4514-B770-DFA1F446449F}" presName="linear" presStyleCnt="0">
        <dgm:presLayoutVars>
          <dgm:animLvl val="lvl"/>
          <dgm:resizeHandles val="exact"/>
        </dgm:presLayoutVars>
      </dgm:prSet>
      <dgm:spPr/>
    </dgm:pt>
    <dgm:pt modelId="{54FDA968-34D6-416C-A6FE-3421779320D0}" type="pres">
      <dgm:prSet presAssocID="{306A568C-48CE-4473-AFB0-C2057E7945AE}" presName="parentText" presStyleLbl="node1" presStyleIdx="0" presStyleCnt="3" custFlipHor="1" custScaleX="100000" custScaleY="33524" custLinFactNeighborY="-33341">
        <dgm:presLayoutVars>
          <dgm:chMax val="0"/>
          <dgm:bulletEnabled val="1"/>
        </dgm:presLayoutVars>
      </dgm:prSet>
      <dgm:spPr/>
    </dgm:pt>
    <dgm:pt modelId="{755F1DC3-6662-411D-A917-345B4DB768A1}" type="pres">
      <dgm:prSet presAssocID="{306A568C-48CE-4473-AFB0-C2057E7945AE}" presName="childText" presStyleLbl="revTx" presStyleIdx="0" presStyleCnt="3" custLinFactNeighborY="-32153">
        <dgm:presLayoutVars>
          <dgm:bulletEnabled val="1"/>
        </dgm:presLayoutVars>
      </dgm:prSet>
      <dgm:spPr/>
    </dgm:pt>
    <dgm:pt modelId="{E0B0998F-0D82-4765-BCF6-C66DA7A8D3D7}" type="pres">
      <dgm:prSet presAssocID="{39053320-1D1A-454F-BE78-A97F636C01FE}" presName="parentText" presStyleLbl="node1" presStyleIdx="1" presStyleCnt="3" custFlipHor="1" custScaleX="100000" custScaleY="33524" custLinFactNeighborY="-27218">
        <dgm:presLayoutVars>
          <dgm:chMax val="0"/>
          <dgm:bulletEnabled val="1"/>
        </dgm:presLayoutVars>
      </dgm:prSet>
      <dgm:spPr/>
    </dgm:pt>
    <dgm:pt modelId="{6661F702-BD02-4853-BE92-1C9A007A2995}" type="pres">
      <dgm:prSet presAssocID="{39053320-1D1A-454F-BE78-A97F636C01FE}" presName="childText" presStyleLbl="revTx" presStyleIdx="1" presStyleCnt="3" custLinFactNeighborY="-16462">
        <dgm:presLayoutVars>
          <dgm:bulletEnabled val="1"/>
        </dgm:presLayoutVars>
      </dgm:prSet>
      <dgm:spPr/>
    </dgm:pt>
    <dgm:pt modelId="{C68B4250-2B32-4986-B64C-9B152F209F57}" type="pres">
      <dgm:prSet presAssocID="{98407D3E-DBA1-40C8-AEB5-81A407CC8306}" presName="parentText" presStyleLbl="node1" presStyleIdx="2" presStyleCnt="3" custScaleY="33404" custLinFactNeighborX="-82" custLinFactNeighborY="-11207">
        <dgm:presLayoutVars>
          <dgm:chMax val="0"/>
          <dgm:bulletEnabled val="1"/>
        </dgm:presLayoutVars>
      </dgm:prSet>
      <dgm:spPr/>
    </dgm:pt>
    <dgm:pt modelId="{49575534-A945-4D49-93F9-B9D81951F254}" type="pres">
      <dgm:prSet presAssocID="{98407D3E-DBA1-40C8-AEB5-81A407CC8306}" presName="childText" presStyleLbl="revTx" presStyleIdx="2" presStyleCnt="3" custScaleY="43081" custLinFactNeighborX="-82" custLinFactNeighborY="-4022">
        <dgm:presLayoutVars>
          <dgm:bulletEnabled val="1"/>
        </dgm:presLayoutVars>
      </dgm:prSet>
      <dgm:spPr/>
    </dgm:pt>
  </dgm:ptLst>
  <dgm:cxnLst>
    <dgm:cxn modelId="{3BDEBB00-AE84-4350-ACDA-14546FC544A7}" srcId="{E28A5D1D-9EE9-4514-B770-DFA1F446449F}" destId="{98407D3E-DBA1-40C8-AEB5-81A407CC8306}" srcOrd="2" destOrd="0" parTransId="{61671636-F3FA-4C44-984C-8B778970CFAE}" sibTransId="{B08E5D44-BF9D-407E-AE96-EA40D439BDF7}"/>
    <dgm:cxn modelId="{198A963A-D5CE-4508-B49A-BADC34F0390C}" srcId="{98407D3E-DBA1-40C8-AEB5-81A407CC8306}" destId="{06493101-F9BE-407B-A96B-37507385AE50}" srcOrd="0" destOrd="0" parTransId="{1A74B2EF-93BC-42E2-96D7-8A37381E69DF}" sibTransId="{F62FAB0B-94A2-468E-9CF5-337A03FE5A9B}"/>
    <dgm:cxn modelId="{885D5C3D-2F4D-4BC0-90EB-70E10024CEB7}" srcId="{39053320-1D1A-454F-BE78-A97F636C01FE}" destId="{EA0B2336-B04D-411C-90D7-2BA6B8625FA5}" srcOrd="1" destOrd="0" parTransId="{DAE72FEF-38D7-42E5-BCD9-33DFAFDE8E8F}" sibTransId="{DDC90B74-5B06-44A2-A033-D53F78C07257}"/>
    <dgm:cxn modelId="{8C39613D-77AC-4A1D-91AB-C2EA539862A6}" srcId="{39053320-1D1A-454F-BE78-A97F636C01FE}" destId="{1AED1DCA-CBB8-4875-AFE2-C1BFA6F86448}" srcOrd="0" destOrd="0" parTransId="{4E8CB504-F555-4470-8123-CF203B95E1E8}" sibTransId="{56B4A03C-371D-4ADE-AF2B-6101CB75C9A0}"/>
    <dgm:cxn modelId="{9B455341-F61E-45CD-A141-BACA2284D074}" srcId="{E28A5D1D-9EE9-4514-B770-DFA1F446449F}" destId="{306A568C-48CE-4473-AFB0-C2057E7945AE}" srcOrd="0" destOrd="0" parTransId="{D1312C93-5648-49D0-A0C1-FF4538504601}" sibTransId="{1C7E18CC-7937-4931-A7C4-2351AA9A1B0C}"/>
    <dgm:cxn modelId="{1FD5FF42-901D-45BA-9B6F-43B825CECDB0}" type="presOf" srcId="{E28A5D1D-9EE9-4514-B770-DFA1F446449F}" destId="{DCFE319B-E143-4A26-9BEB-6CF46651B7EC}" srcOrd="0" destOrd="0" presId="urn:microsoft.com/office/officeart/2005/8/layout/vList2"/>
    <dgm:cxn modelId="{1B890343-87AB-4BC6-A787-5AE3DE42B07A}" srcId="{306A568C-48CE-4473-AFB0-C2057E7945AE}" destId="{2A44F95B-E1DF-4ACA-B291-1CB9101DC9F1}" srcOrd="4" destOrd="0" parTransId="{B0CFDEEE-060C-4842-878E-33CACF1D981E}" sibTransId="{5733C735-317D-440E-8AD2-8CB02EF78C30}"/>
    <dgm:cxn modelId="{48E26B47-E387-4D18-9C4C-7E42F224C77A}" type="presOf" srcId="{306A568C-48CE-4473-AFB0-C2057E7945AE}" destId="{54FDA968-34D6-416C-A6FE-3421779320D0}" srcOrd="0" destOrd="0" presId="urn:microsoft.com/office/officeart/2005/8/layout/vList2"/>
    <dgm:cxn modelId="{C47F4C50-0437-4C13-8006-E651B5ABE643}" type="presOf" srcId="{2A44F95B-E1DF-4ACA-B291-1CB9101DC9F1}" destId="{755F1DC3-6662-411D-A917-345B4DB768A1}" srcOrd="0" destOrd="4" presId="urn:microsoft.com/office/officeart/2005/8/layout/vList2"/>
    <dgm:cxn modelId="{FFAB6275-13AB-449C-B209-C9C0B095AB3C}" type="presOf" srcId="{39053320-1D1A-454F-BE78-A97F636C01FE}" destId="{E0B0998F-0D82-4765-BCF6-C66DA7A8D3D7}" srcOrd="0" destOrd="0" presId="urn:microsoft.com/office/officeart/2005/8/layout/vList2"/>
    <dgm:cxn modelId="{E4C18957-5BD2-4535-9E32-E6C37D43CA38}" srcId="{306A568C-48CE-4473-AFB0-C2057E7945AE}" destId="{39856920-9A69-4D9B-85DB-15374681C4EC}" srcOrd="1" destOrd="0" parTransId="{083309CD-594C-43BF-8607-31B5AA768DE1}" sibTransId="{8C097BC9-9016-4E1B-9F21-A6B55A1751F8}"/>
    <dgm:cxn modelId="{0C170188-06EB-48DB-B07E-603855054A9A}" srcId="{306A568C-48CE-4473-AFB0-C2057E7945AE}" destId="{5DE34991-D317-4D74-B339-2E22B3072A09}" srcOrd="0" destOrd="0" parTransId="{6A9A78F0-2AE8-4E05-93CC-BE375933835A}" sibTransId="{30779F4B-9F1D-4CDD-B8A8-1847150C7140}"/>
    <dgm:cxn modelId="{A4ECD88E-A6A0-4458-B0B4-F0C8CC0B6B57}" type="presOf" srcId="{98407D3E-DBA1-40C8-AEB5-81A407CC8306}" destId="{C68B4250-2B32-4986-B64C-9B152F209F57}" srcOrd="0" destOrd="0" presId="urn:microsoft.com/office/officeart/2005/8/layout/vList2"/>
    <dgm:cxn modelId="{00D62A93-6AF6-4CDC-A36C-41BCDF161A72}" type="presOf" srcId="{8AC8ED7A-2809-404B-B0EC-249781384C1F}" destId="{755F1DC3-6662-411D-A917-345B4DB768A1}" srcOrd="0" destOrd="3" presId="urn:microsoft.com/office/officeart/2005/8/layout/vList2"/>
    <dgm:cxn modelId="{90A1A995-3900-46A9-BDBB-654A58D50D23}" type="presOf" srcId="{EFE7AB04-2B27-46C0-B9CC-E4855111FE46}" destId="{755F1DC3-6662-411D-A917-345B4DB768A1}" srcOrd="0" destOrd="2" presId="urn:microsoft.com/office/officeart/2005/8/layout/vList2"/>
    <dgm:cxn modelId="{665C569D-E05E-434F-A0FE-EF90AAE0944F}" srcId="{306A568C-48CE-4473-AFB0-C2057E7945AE}" destId="{EFE7AB04-2B27-46C0-B9CC-E4855111FE46}" srcOrd="2" destOrd="0" parTransId="{64896B17-D3C6-4813-846B-A0B69AA067AF}" sibTransId="{2078E491-CCE6-4BCD-ABA9-EAF47D6C10F3}"/>
    <dgm:cxn modelId="{C169A6C5-39BE-4592-B065-922054DB4E15}" type="presOf" srcId="{EA0B2336-B04D-411C-90D7-2BA6B8625FA5}" destId="{6661F702-BD02-4853-BE92-1C9A007A2995}" srcOrd="0" destOrd="1" presId="urn:microsoft.com/office/officeart/2005/8/layout/vList2"/>
    <dgm:cxn modelId="{106923CF-171F-43F8-9184-1DDEAEF2C74B}" type="presOf" srcId="{1AED1DCA-CBB8-4875-AFE2-C1BFA6F86448}" destId="{6661F702-BD02-4853-BE92-1C9A007A2995}" srcOrd="0" destOrd="0" presId="urn:microsoft.com/office/officeart/2005/8/layout/vList2"/>
    <dgm:cxn modelId="{DAEEDBDB-3668-43DD-B65A-4E5A1D6A3D9D}" type="presOf" srcId="{39856920-9A69-4D9B-85DB-15374681C4EC}" destId="{755F1DC3-6662-411D-A917-345B4DB768A1}" srcOrd="0" destOrd="1" presId="urn:microsoft.com/office/officeart/2005/8/layout/vList2"/>
    <dgm:cxn modelId="{3AC794E2-2FE7-4C13-89EC-170034A009B3}" type="presOf" srcId="{06493101-F9BE-407B-A96B-37507385AE50}" destId="{49575534-A945-4D49-93F9-B9D81951F254}" srcOrd="0" destOrd="0" presId="urn:microsoft.com/office/officeart/2005/8/layout/vList2"/>
    <dgm:cxn modelId="{0912E6EE-4C85-4153-B4B8-08D85A36013F}" srcId="{306A568C-48CE-4473-AFB0-C2057E7945AE}" destId="{8AC8ED7A-2809-404B-B0EC-249781384C1F}" srcOrd="3" destOrd="0" parTransId="{8B23520D-5000-45A8-85D7-63E87740C376}" sibTransId="{B0816645-9DDF-43A6-90A7-FAA7C0DBD67B}"/>
    <dgm:cxn modelId="{BA6DF6F6-BF8F-4453-A852-4A3E4F216145}" srcId="{E28A5D1D-9EE9-4514-B770-DFA1F446449F}" destId="{39053320-1D1A-454F-BE78-A97F636C01FE}" srcOrd="1" destOrd="0" parTransId="{AD00524A-E105-4040-8611-BFAF6D1D3A14}" sibTransId="{949277DA-453F-4810-9696-C8202154AD83}"/>
    <dgm:cxn modelId="{006915FC-6510-48DE-A564-BE8ACBA7C692}" type="presOf" srcId="{5DE34991-D317-4D74-B339-2E22B3072A09}" destId="{755F1DC3-6662-411D-A917-345B4DB768A1}" srcOrd="0" destOrd="0" presId="urn:microsoft.com/office/officeart/2005/8/layout/vList2"/>
    <dgm:cxn modelId="{F43DAFD6-6326-4D1C-A71F-AE63468CB212}" type="presParOf" srcId="{DCFE319B-E143-4A26-9BEB-6CF46651B7EC}" destId="{54FDA968-34D6-416C-A6FE-3421779320D0}" srcOrd="0" destOrd="0" presId="urn:microsoft.com/office/officeart/2005/8/layout/vList2"/>
    <dgm:cxn modelId="{4070F914-01DA-466F-BC85-DCF524C9D23E}" type="presParOf" srcId="{DCFE319B-E143-4A26-9BEB-6CF46651B7EC}" destId="{755F1DC3-6662-411D-A917-345B4DB768A1}" srcOrd="1" destOrd="0" presId="urn:microsoft.com/office/officeart/2005/8/layout/vList2"/>
    <dgm:cxn modelId="{E48D83EB-9138-41E1-96EF-C19320D146F7}" type="presParOf" srcId="{DCFE319B-E143-4A26-9BEB-6CF46651B7EC}" destId="{E0B0998F-0D82-4765-BCF6-C66DA7A8D3D7}" srcOrd="2" destOrd="0" presId="urn:microsoft.com/office/officeart/2005/8/layout/vList2"/>
    <dgm:cxn modelId="{0FAF746D-814A-47DF-BACA-8091263261DB}" type="presParOf" srcId="{DCFE319B-E143-4A26-9BEB-6CF46651B7EC}" destId="{6661F702-BD02-4853-BE92-1C9A007A2995}" srcOrd="3" destOrd="0" presId="urn:microsoft.com/office/officeart/2005/8/layout/vList2"/>
    <dgm:cxn modelId="{02766662-46C9-4309-A2FA-9870B49966C9}" type="presParOf" srcId="{DCFE319B-E143-4A26-9BEB-6CF46651B7EC}" destId="{C68B4250-2B32-4986-B64C-9B152F209F57}" srcOrd="4" destOrd="0" presId="urn:microsoft.com/office/officeart/2005/8/layout/vList2"/>
    <dgm:cxn modelId="{D1B79BC9-FBEC-4D2B-BD71-5B1432A74C4B}" type="presParOf" srcId="{DCFE319B-E143-4A26-9BEB-6CF46651B7EC}" destId="{49575534-A945-4D49-93F9-B9D81951F254}"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D799AB-A10D-4D2D-B76A-DD25A5B1E642}" type="doc">
      <dgm:prSet loTypeId="urn:microsoft.com/office/officeart/2005/8/layout/default" loCatId="list" qsTypeId="urn:microsoft.com/office/officeart/2005/8/quickstyle/simple1" qsCatId="simple" csTypeId="urn:microsoft.com/office/officeart/2005/8/colors/accent4_3" csCatId="accent4" phldr="1"/>
      <dgm:spPr/>
      <dgm:t>
        <a:bodyPr/>
        <a:lstStyle/>
        <a:p>
          <a:endParaRPr lang="en-US"/>
        </a:p>
      </dgm:t>
    </dgm:pt>
    <dgm:pt modelId="{AA204FEB-CE3F-4AAB-BBDB-9693EFB20755}">
      <dgm:prSet phldrT="[Text]" custT="1"/>
      <dgm:spPr/>
      <dgm:t>
        <a:bodyPr/>
        <a:lstStyle/>
        <a:p>
          <a:r>
            <a:rPr lang="en-US" sz="1800" b="1" dirty="0">
              <a:solidFill>
                <a:schemeClr val="accent5">
                  <a:lumMod val="50000"/>
                </a:schemeClr>
              </a:solidFill>
            </a:rPr>
            <a:t>1 Your Travel Voucher (DD Form 1351-2)                                                                                                 Make sure your </a:t>
          </a:r>
          <a:r>
            <a:rPr lang="en-US" sz="1800" b="1" dirty="0">
              <a:solidFill>
                <a:srgbClr val="FF0000"/>
              </a:solidFill>
            </a:rPr>
            <a:t>supervisor signs blocks 20 c, d, e and f</a:t>
          </a:r>
        </a:p>
      </dgm:t>
    </dgm:pt>
    <dgm:pt modelId="{0FE7E4CC-0610-4BE7-AEB1-F8779AEB6C5D}" type="parTrans" cxnId="{1C84D676-970B-4671-B97E-0B99F3A651B6}">
      <dgm:prSet/>
      <dgm:spPr/>
      <dgm:t>
        <a:bodyPr/>
        <a:lstStyle/>
        <a:p>
          <a:endParaRPr lang="en-US" sz="2000" b="1">
            <a:solidFill>
              <a:schemeClr val="accent5">
                <a:lumMod val="50000"/>
              </a:schemeClr>
            </a:solidFill>
          </a:endParaRPr>
        </a:p>
      </dgm:t>
    </dgm:pt>
    <dgm:pt modelId="{33F52E5A-2CDB-473B-9151-F45B4AD6D424}" type="sibTrans" cxnId="{1C84D676-970B-4671-B97E-0B99F3A651B6}">
      <dgm:prSet/>
      <dgm:spPr/>
      <dgm:t>
        <a:bodyPr/>
        <a:lstStyle/>
        <a:p>
          <a:endParaRPr lang="en-US" sz="2000" b="1">
            <a:solidFill>
              <a:schemeClr val="accent5">
                <a:lumMod val="50000"/>
              </a:schemeClr>
            </a:solidFill>
          </a:endParaRPr>
        </a:p>
      </dgm:t>
    </dgm:pt>
    <dgm:pt modelId="{2719AD64-2FB0-4CA2-B113-73936AEC4305}">
      <dgm:prSet custT="1"/>
      <dgm:spPr/>
      <dgm:t>
        <a:bodyPr/>
        <a:lstStyle/>
        <a:p>
          <a:r>
            <a:rPr lang="en-US" sz="1800" b="1" dirty="0">
              <a:solidFill>
                <a:schemeClr val="accent5">
                  <a:lumMod val="50000"/>
                </a:schemeClr>
              </a:solidFill>
            </a:rPr>
            <a:t>1 copy of your PCS orders </a:t>
          </a:r>
        </a:p>
        <a:p>
          <a:r>
            <a:rPr lang="en-US" sz="1800" b="1" dirty="0">
              <a:solidFill>
                <a:schemeClr val="accent5">
                  <a:lumMod val="50000"/>
                </a:schemeClr>
              </a:solidFill>
            </a:rPr>
            <a:t>(DD Form 1614)                                                                                                                                          Make sure to </a:t>
          </a:r>
          <a:r>
            <a:rPr lang="en-US" sz="1800" b="1" dirty="0">
              <a:solidFill>
                <a:srgbClr val="FF0000"/>
              </a:solidFill>
            </a:rPr>
            <a:t>include any amendments</a:t>
          </a:r>
        </a:p>
      </dgm:t>
    </dgm:pt>
    <dgm:pt modelId="{CAB9F8FD-5874-4918-BBE9-2A4102334653}" type="parTrans" cxnId="{5C4676F6-65AD-4555-984D-4FF09FBBED16}">
      <dgm:prSet/>
      <dgm:spPr/>
      <dgm:t>
        <a:bodyPr/>
        <a:lstStyle/>
        <a:p>
          <a:endParaRPr lang="en-US" sz="2000" b="1">
            <a:solidFill>
              <a:schemeClr val="accent5">
                <a:lumMod val="50000"/>
              </a:schemeClr>
            </a:solidFill>
          </a:endParaRPr>
        </a:p>
      </dgm:t>
    </dgm:pt>
    <dgm:pt modelId="{0071A4BD-3A17-425C-9FB7-C3DD80A177A5}" type="sibTrans" cxnId="{5C4676F6-65AD-4555-984D-4FF09FBBED16}">
      <dgm:prSet/>
      <dgm:spPr/>
      <dgm:t>
        <a:bodyPr/>
        <a:lstStyle/>
        <a:p>
          <a:endParaRPr lang="en-US" sz="2000" b="1">
            <a:solidFill>
              <a:schemeClr val="accent5">
                <a:lumMod val="50000"/>
              </a:schemeClr>
            </a:solidFill>
          </a:endParaRPr>
        </a:p>
      </dgm:t>
    </dgm:pt>
    <dgm:pt modelId="{75DA8830-E3EE-40B6-B283-420D2974A8B6}">
      <dgm:prSet custT="1"/>
      <dgm:spPr/>
      <dgm:t>
        <a:bodyPr/>
        <a:lstStyle/>
        <a:p>
          <a:r>
            <a:rPr lang="en-US" sz="1800" b="1" dirty="0">
              <a:solidFill>
                <a:schemeClr val="accent5">
                  <a:lumMod val="50000"/>
                </a:schemeClr>
              </a:solidFill>
            </a:rPr>
            <a:t>Foreign Transfer Allowance Form</a:t>
          </a:r>
        </a:p>
      </dgm:t>
    </dgm:pt>
    <dgm:pt modelId="{779029BD-21E7-49DC-8C93-CC10E2F38191}" type="parTrans" cxnId="{942D5340-8224-44D9-9807-8B3D9AD506DB}">
      <dgm:prSet/>
      <dgm:spPr/>
      <dgm:t>
        <a:bodyPr/>
        <a:lstStyle/>
        <a:p>
          <a:endParaRPr lang="en-US" sz="2000" b="1">
            <a:solidFill>
              <a:schemeClr val="accent5">
                <a:lumMod val="50000"/>
              </a:schemeClr>
            </a:solidFill>
          </a:endParaRPr>
        </a:p>
      </dgm:t>
    </dgm:pt>
    <dgm:pt modelId="{1BA030B0-F78C-4B7B-B727-3C41FA40063B}" type="sibTrans" cxnId="{942D5340-8224-44D9-9807-8B3D9AD506DB}">
      <dgm:prSet/>
      <dgm:spPr/>
      <dgm:t>
        <a:bodyPr/>
        <a:lstStyle/>
        <a:p>
          <a:endParaRPr lang="en-US" sz="2000" b="1">
            <a:solidFill>
              <a:schemeClr val="accent5">
                <a:lumMod val="50000"/>
              </a:schemeClr>
            </a:solidFill>
          </a:endParaRPr>
        </a:p>
      </dgm:t>
    </dgm:pt>
    <dgm:pt modelId="{D5353EDF-FC2D-4AE8-A632-58172FB1907B}">
      <dgm:prSet custT="1"/>
      <dgm:spPr/>
      <dgm:t>
        <a:bodyPr/>
        <a:lstStyle/>
        <a:p>
          <a:r>
            <a:rPr lang="en-US" sz="1800" b="1" dirty="0">
              <a:solidFill>
                <a:schemeClr val="accent5">
                  <a:lumMod val="50000"/>
                </a:schemeClr>
              </a:solidFill>
            </a:rPr>
            <a:t>Receipts for any transportation that is over $75.00 one way</a:t>
          </a:r>
        </a:p>
      </dgm:t>
    </dgm:pt>
    <dgm:pt modelId="{E8150ADC-FEE8-44CF-B1DA-C1AE7F175E4C}" type="parTrans" cxnId="{E0FAC31B-BDC7-410E-9DA3-2114EF256DD9}">
      <dgm:prSet/>
      <dgm:spPr/>
      <dgm:t>
        <a:bodyPr/>
        <a:lstStyle/>
        <a:p>
          <a:endParaRPr lang="en-US" sz="2000" b="1">
            <a:solidFill>
              <a:schemeClr val="accent5">
                <a:lumMod val="50000"/>
              </a:schemeClr>
            </a:solidFill>
          </a:endParaRPr>
        </a:p>
      </dgm:t>
    </dgm:pt>
    <dgm:pt modelId="{9DCFBD64-CF9A-461B-8570-E1842360A624}" type="sibTrans" cxnId="{E0FAC31B-BDC7-410E-9DA3-2114EF256DD9}">
      <dgm:prSet/>
      <dgm:spPr/>
      <dgm:t>
        <a:bodyPr/>
        <a:lstStyle/>
        <a:p>
          <a:endParaRPr lang="en-US" sz="2000" b="1">
            <a:solidFill>
              <a:schemeClr val="accent5">
                <a:lumMod val="50000"/>
              </a:schemeClr>
            </a:solidFill>
          </a:endParaRPr>
        </a:p>
      </dgm:t>
    </dgm:pt>
    <dgm:pt modelId="{19B05439-6855-4965-89DA-8EBDC1A59817}">
      <dgm:prSet custT="1"/>
      <dgm:spPr/>
      <dgm:t>
        <a:bodyPr/>
        <a:lstStyle/>
        <a:p>
          <a:r>
            <a:rPr lang="en-US" sz="1800" b="1" dirty="0">
              <a:solidFill>
                <a:schemeClr val="accent5">
                  <a:lumMod val="50000"/>
                </a:schemeClr>
              </a:solidFill>
            </a:rPr>
            <a:t>Shipping Document (POV) (Car Inspection Receipt)</a:t>
          </a:r>
        </a:p>
      </dgm:t>
    </dgm:pt>
    <dgm:pt modelId="{36C38441-A209-4CB8-8F00-4DF9D3692C7B}" type="parTrans" cxnId="{A3997D80-FD1F-435C-AB1F-F0AC25761F68}">
      <dgm:prSet/>
      <dgm:spPr/>
      <dgm:t>
        <a:bodyPr/>
        <a:lstStyle/>
        <a:p>
          <a:endParaRPr lang="en-US" sz="2000" b="1">
            <a:solidFill>
              <a:schemeClr val="accent5">
                <a:lumMod val="50000"/>
              </a:schemeClr>
            </a:solidFill>
          </a:endParaRPr>
        </a:p>
      </dgm:t>
    </dgm:pt>
    <dgm:pt modelId="{7B5586F1-D622-4EF2-BBC9-A02C81EB34DC}" type="sibTrans" cxnId="{A3997D80-FD1F-435C-AB1F-F0AC25761F68}">
      <dgm:prSet/>
      <dgm:spPr/>
      <dgm:t>
        <a:bodyPr/>
        <a:lstStyle/>
        <a:p>
          <a:endParaRPr lang="en-US" sz="2000" b="1">
            <a:solidFill>
              <a:schemeClr val="accent5">
                <a:lumMod val="50000"/>
              </a:schemeClr>
            </a:solidFill>
          </a:endParaRPr>
        </a:p>
      </dgm:t>
    </dgm:pt>
    <dgm:pt modelId="{88670B3A-9C1E-4ED2-9710-1BC16B836967}">
      <dgm:prSet custT="1"/>
      <dgm:spPr/>
      <dgm:t>
        <a:bodyPr/>
        <a:lstStyle/>
        <a:p>
          <a:r>
            <a:rPr lang="en-US" sz="1800" b="1" dirty="0">
              <a:solidFill>
                <a:schemeClr val="accent5">
                  <a:lumMod val="50000"/>
                </a:schemeClr>
              </a:solidFill>
            </a:rPr>
            <a:t>Electronic Funds Transfer (EFT) SF-1199</a:t>
          </a:r>
        </a:p>
      </dgm:t>
    </dgm:pt>
    <dgm:pt modelId="{1F3315A7-2318-4FD9-9AF5-9FEE7D4703ED}" type="parTrans" cxnId="{78D2DA8E-0C3A-4C97-BFAF-16BC9BB5A177}">
      <dgm:prSet/>
      <dgm:spPr/>
      <dgm:t>
        <a:bodyPr/>
        <a:lstStyle/>
        <a:p>
          <a:endParaRPr lang="en-US" sz="2000" b="1">
            <a:solidFill>
              <a:schemeClr val="accent5">
                <a:lumMod val="50000"/>
              </a:schemeClr>
            </a:solidFill>
          </a:endParaRPr>
        </a:p>
      </dgm:t>
    </dgm:pt>
    <dgm:pt modelId="{0C87621C-60F1-4683-B0D5-627F9E2177CD}" type="sibTrans" cxnId="{78D2DA8E-0C3A-4C97-BFAF-16BC9BB5A177}">
      <dgm:prSet/>
      <dgm:spPr/>
      <dgm:t>
        <a:bodyPr/>
        <a:lstStyle/>
        <a:p>
          <a:endParaRPr lang="en-US" sz="2000" b="1">
            <a:solidFill>
              <a:schemeClr val="accent5">
                <a:lumMod val="50000"/>
              </a:schemeClr>
            </a:solidFill>
          </a:endParaRPr>
        </a:p>
      </dgm:t>
    </dgm:pt>
    <dgm:pt modelId="{3CF06B7C-B74C-4063-9F28-D4B60689F08C}">
      <dgm:prSet custT="1"/>
      <dgm:spPr/>
      <dgm:t>
        <a:bodyPr/>
        <a:lstStyle/>
        <a:p>
          <a:r>
            <a:rPr lang="en-US" sz="1800" b="1" dirty="0">
              <a:solidFill>
                <a:schemeClr val="accent5">
                  <a:lumMod val="50000"/>
                </a:schemeClr>
              </a:solidFill>
            </a:rPr>
            <a:t>Copy of receipts for lodging before departure</a:t>
          </a:r>
        </a:p>
      </dgm:t>
    </dgm:pt>
    <dgm:pt modelId="{94932DAF-5008-4BFB-A229-DC098BD6B03A}" type="parTrans" cxnId="{763237C8-B839-435F-9403-134F0C480378}">
      <dgm:prSet/>
      <dgm:spPr/>
      <dgm:t>
        <a:bodyPr/>
        <a:lstStyle/>
        <a:p>
          <a:endParaRPr lang="en-US" sz="2000" b="1">
            <a:solidFill>
              <a:schemeClr val="accent5">
                <a:lumMod val="50000"/>
              </a:schemeClr>
            </a:solidFill>
          </a:endParaRPr>
        </a:p>
      </dgm:t>
    </dgm:pt>
    <dgm:pt modelId="{2ED561DA-D355-40D8-80A6-2EF7B4D035C2}" type="sibTrans" cxnId="{763237C8-B839-435F-9403-134F0C480378}">
      <dgm:prSet/>
      <dgm:spPr/>
      <dgm:t>
        <a:bodyPr/>
        <a:lstStyle/>
        <a:p>
          <a:endParaRPr lang="en-US" sz="2000" b="1">
            <a:solidFill>
              <a:schemeClr val="accent5">
                <a:lumMod val="50000"/>
              </a:schemeClr>
            </a:solidFill>
          </a:endParaRPr>
        </a:p>
      </dgm:t>
    </dgm:pt>
    <dgm:pt modelId="{302CB88E-E79B-4392-B522-CE54BF7FF06C}" type="pres">
      <dgm:prSet presAssocID="{71D799AB-A10D-4D2D-B76A-DD25A5B1E642}" presName="diagram" presStyleCnt="0">
        <dgm:presLayoutVars>
          <dgm:dir/>
          <dgm:resizeHandles val="exact"/>
        </dgm:presLayoutVars>
      </dgm:prSet>
      <dgm:spPr/>
    </dgm:pt>
    <dgm:pt modelId="{3002870C-B128-42C7-B3E9-15CC17AE4DF5}" type="pres">
      <dgm:prSet presAssocID="{AA204FEB-CE3F-4AAB-BBDB-9693EFB20755}" presName="node" presStyleLbl="node1" presStyleIdx="0" presStyleCnt="7" custScaleX="166693" custLinFactNeighborX="-2179" custLinFactNeighborY="-1453">
        <dgm:presLayoutVars>
          <dgm:bulletEnabled val="1"/>
        </dgm:presLayoutVars>
      </dgm:prSet>
      <dgm:spPr/>
    </dgm:pt>
    <dgm:pt modelId="{06E9343D-4E85-4281-8FE6-B28DC9A915D3}" type="pres">
      <dgm:prSet presAssocID="{33F52E5A-2CDB-473B-9151-F45B4AD6D424}" presName="sibTrans" presStyleCnt="0"/>
      <dgm:spPr/>
    </dgm:pt>
    <dgm:pt modelId="{559FF06D-7C33-4F6F-AD41-546502C0664C}" type="pres">
      <dgm:prSet presAssocID="{2719AD64-2FB0-4CA2-B113-73936AEC4305}" presName="node" presStyleLbl="node1" presStyleIdx="1" presStyleCnt="7" custScaleX="162558" custLinFactNeighborX="-2179" custLinFactNeighborY="-1453">
        <dgm:presLayoutVars>
          <dgm:bulletEnabled val="1"/>
        </dgm:presLayoutVars>
      </dgm:prSet>
      <dgm:spPr/>
    </dgm:pt>
    <dgm:pt modelId="{813F9035-EDC7-49A1-B06F-D35BE55B21D9}" type="pres">
      <dgm:prSet presAssocID="{0071A4BD-3A17-425C-9FB7-C3DD80A177A5}" presName="sibTrans" presStyleCnt="0"/>
      <dgm:spPr/>
    </dgm:pt>
    <dgm:pt modelId="{D5A375A2-83E4-4835-8647-C0015B2A5023}" type="pres">
      <dgm:prSet presAssocID="{75DA8830-E3EE-40B6-B283-420D2974A8B6}" presName="node" presStyleLbl="node1" presStyleIdx="2" presStyleCnt="7" custLinFactNeighborX="-2179" custLinFactNeighborY="-1453">
        <dgm:presLayoutVars>
          <dgm:bulletEnabled val="1"/>
        </dgm:presLayoutVars>
      </dgm:prSet>
      <dgm:spPr/>
    </dgm:pt>
    <dgm:pt modelId="{58D2589E-4799-4EDB-BCEE-CE6344C53143}" type="pres">
      <dgm:prSet presAssocID="{1BA030B0-F78C-4B7B-B727-3C41FA40063B}" presName="sibTrans" presStyleCnt="0"/>
      <dgm:spPr/>
    </dgm:pt>
    <dgm:pt modelId="{13B8B618-4E8E-40C0-8680-4F9855482343}" type="pres">
      <dgm:prSet presAssocID="{D5353EDF-FC2D-4AE8-A632-58172FB1907B}" presName="node" presStyleLbl="node1" presStyleIdx="3" presStyleCnt="7" custLinFactNeighborX="-2179" custLinFactNeighborY="-1453">
        <dgm:presLayoutVars>
          <dgm:bulletEnabled val="1"/>
        </dgm:presLayoutVars>
      </dgm:prSet>
      <dgm:spPr/>
    </dgm:pt>
    <dgm:pt modelId="{1A0D09C3-C05C-45DB-9FC6-5CB2C5503A07}" type="pres">
      <dgm:prSet presAssocID="{9DCFBD64-CF9A-461B-8570-E1842360A624}" presName="sibTrans" presStyleCnt="0"/>
      <dgm:spPr/>
    </dgm:pt>
    <dgm:pt modelId="{A4B8D8A6-2CA7-4210-AD37-F91918BD17EA}" type="pres">
      <dgm:prSet presAssocID="{19B05439-6855-4965-89DA-8EBDC1A59817}" presName="node" presStyleLbl="node1" presStyleIdx="4" presStyleCnt="7" custLinFactNeighborX="-2179" custLinFactNeighborY="-1453">
        <dgm:presLayoutVars>
          <dgm:bulletEnabled val="1"/>
        </dgm:presLayoutVars>
      </dgm:prSet>
      <dgm:spPr/>
    </dgm:pt>
    <dgm:pt modelId="{66668527-F3A0-4202-9D02-9DB47A318250}" type="pres">
      <dgm:prSet presAssocID="{7B5586F1-D622-4EF2-BBC9-A02C81EB34DC}" presName="sibTrans" presStyleCnt="0"/>
      <dgm:spPr/>
    </dgm:pt>
    <dgm:pt modelId="{D14588F4-7420-4170-88CB-75F8DA4CE5C1}" type="pres">
      <dgm:prSet presAssocID="{88670B3A-9C1E-4ED2-9710-1BC16B836967}" presName="node" presStyleLbl="node1" presStyleIdx="5" presStyleCnt="7" custLinFactNeighborX="-2179" custLinFactNeighborY="-1453">
        <dgm:presLayoutVars>
          <dgm:bulletEnabled val="1"/>
        </dgm:presLayoutVars>
      </dgm:prSet>
      <dgm:spPr/>
    </dgm:pt>
    <dgm:pt modelId="{42A6DE72-A3F3-415F-975F-78BBD99842C8}" type="pres">
      <dgm:prSet presAssocID="{0C87621C-60F1-4683-B0D5-627F9E2177CD}" presName="sibTrans" presStyleCnt="0"/>
      <dgm:spPr/>
    </dgm:pt>
    <dgm:pt modelId="{A8DACFF8-8A35-431C-B25E-7A93726EB808}" type="pres">
      <dgm:prSet presAssocID="{3CF06B7C-B74C-4063-9F28-D4B60689F08C}" presName="node" presStyleLbl="node1" presStyleIdx="6" presStyleCnt="7" custLinFactNeighborX="-2179" custLinFactNeighborY="-1453">
        <dgm:presLayoutVars>
          <dgm:bulletEnabled val="1"/>
        </dgm:presLayoutVars>
      </dgm:prSet>
      <dgm:spPr/>
    </dgm:pt>
  </dgm:ptLst>
  <dgm:cxnLst>
    <dgm:cxn modelId="{E0FAC31B-BDC7-410E-9DA3-2114EF256DD9}" srcId="{71D799AB-A10D-4D2D-B76A-DD25A5B1E642}" destId="{D5353EDF-FC2D-4AE8-A632-58172FB1907B}" srcOrd="3" destOrd="0" parTransId="{E8150ADC-FEE8-44CF-B1DA-C1AE7F175E4C}" sibTransId="{9DCFBD64-CF9A-461B-8570-E1842360A624}"/>
    <dgm:cxn modelId="{6C802A24-76FF-4874-995F-6AA618F87337}" type="presOf" srcId="{88670B3A-9C1E-4ED2-9710-1BC16B836967}" destId="{D14588F4-7420-4170-88CB-75F8DA4CE5C1}" srcOrd="0" destOrd="0" presId="urn:microsoft.com/office/officeart/2005/8/layout/default"/>
    <dgm:cxn modelId="{FFA29628-72A1-4DC2-BDAF-D6FCC7B30963}" type="presOf" srcId="{19B05439-6855-4965-89DA-8EBDC1A59817}" destId="{A4B8D8A6-2CA7-4210-AD37-F91918BD17EA}" srcOrd="0" destOrd="0" presId="urn:microsoft.com/office/officeart/2005/8/layout/default"/>
    <dgm:cxn modelId="{EFD13E30-9FFB-4E3D-998D-4FF1F1CF6042}" type="presOf" srcId="{AA204FEB-CE3F-4AAB-BBDB-9693EFB20755}" destId="{3002870C-B128-42C7-B3E9-15CC17AE4DF5}" srcOrd="0" destOrd="0" presId="urn:microsoft.com/office/officeart/2005/8/layout/default"/>
    <dgm:cxn modelId="{942D5340-8224-44D9-9807-8B3D9AD506DB}" srcId="{71D799AB-A10D-4D2D-B76A-DD25A5B1E642}" destId="{75DA8830-E3EE-40B6-B283-420D2974A8B6}" srcOrd="2" destOrd="0" parTransId="{779029BD-21E7-49DC-8C93-CC10E2F38191}" sibTransId="{1BA030B0-F78C-4B7B-B727-3C41FA40063B}"/>
    <dgm:cxn modelId="{1C84D676-970B-4671-B97E-0B99F3A651B6}" srcId="{71D799AB-A10D-4D2D-B76A-DD25A5B1E642}" destId="{AA204FEB-CE3F-4AAB-BBDB-9693EFB20755}" srcOrd="0" destOrd="0" parTransId="{0FE7E4CC-0610-4BE7-AEB1-F8779AEB6C5D}" sibTransId="{33F52E5A-2CDB-473B-9151-F45B4AD6D424}"/>
    <dgm:cxn modelId="{A3997D80-FD1F-435C-AB1F-F0AC25761F68}" srcId="{71D799AB-A10D-4D2D-B76A-DD25A5B1E642}" destId="{19B05439-6855-4965-89DA-8EBDC1A59817}" srcOrd="4" destOrd="0" parTransId="{36C38441-A209-4CB8-8F00-4DF9D3692C7B}" sibTransId="{7B5586F1-D622-4EF2-BBC9-A02C81EB34DC}"/>
    <dgm:cxn modelId="{78D2DA8E-0C3A-4C97-BFAF-16BC9BB5A177}" srcId="{71D799AB-A10D-4D2D-B76A-DD25A5B1E642}" destId="{88670B3A-9C1E-4ED2-9710-1BC16B836967}" srcOrd="5" destOrd="0" parTransId="{1F3315A7-2318-4FD9-9AF5-9FEE7D4703ED}" sibTransId="{0C87621C-60F1-4683-B0D5-627F9E2177CD}"/>
    <dgm:cxn modelId="{8F3EE98F-7BBD-4167-A204-DC2D4C82FA84}" type="presOf" srcId="{71D799AB-A10D-4D2D-B76A-DD25A5B1E642}" destId="{302CB88E-E79B-4392-B522-CE54BF7FF06C}" srcOrd="0" destOrd="0" presId="urn:microsoft.com/office/officeart/2005/8/layout/default"/>
    <dgm:cxn modelId="{B3575493-136B-4515-919A-5CD1F8DCC3AB}" type="presOf" srcId="{75DA8830-E3EE-40B6-B283-420D2974A8B6}" destId="{D5A375A2-83E4-4835-8647-C0015B2A5023}" srcOrd="0" destOrd="0" presId="urn:microsoft.com/office/officeart/2005/8/layout/default"/>
    <dgm:cxn modelId="{BE9896B4-71D8-43EF-AD2F-221936B112CA}" type="presOf" srcId="{2719AD64-2FB0-4CA2-B113-73936AEC4305}" destId="{559FF06D-7C33-4F6F-AD41-546502C0664C}" srcOrd="0" destOrd="0" presId="urn:microsoft.com/office/officeart/2005/8/layout/default"/>
    <dgm:cxn modelId="{763237C8-B839-435F-9403-134F0C480378}" srcId="{71D799AB-A10D-4D2D-B76A-DD25A5B1E642}" destId="{3CF06B7C-B74C-4063-9F28-D4B60689F08C}" srcOrd="6" destOrd="0" parTransId="{94932DAF-5008-4BFB-A229-DC098BD6B03A}" sibTransId="{2ED561DA-D355-40D8-80A6-2EF7B4D035C2}"/>
    <dgm:cxn modelId="{1FD1E4D9-A959-412B-8404-ACCF2BB44199}" type="presOf" srcId="{3CF06B7C-B74C-4063-9F28-D4B60689F08C}" destId="{A8DACFF8-8A35-431C-B25E-7A93726EB808}" srcOrd="0" destOrd="0" presId="urn:microsoft.com/office/officeart/2005/8/layout/default"/>
    <dgm:cxn modelId="{FF3D98E4-904C-41AC-B949-F9A8D93F2AF9}" type="presOf" srcId="{D5353EDF-FC2D-4AE8-A632-58172FB1907B}" destId="{13B8B618-4E8E-40C0-8680-4F9855482343}" srcOrd="0" destOrd="0" presId="urn:microsoft.com/office/officeart/2005/8/layout/default"/>
    <dgm:cxn modelId="{5C4676F6-65AD-4555-984D-4FF09FBBED16}" srcId="{71D799AB-A10D-4D2D-B76A-DD25A5B1E642}" destId="{2719AD64-2FB0-4CA2-B113-73936AEC4305}" srcOrd="1" destOrd="0" parTransId="{CAB9F8FD-5874-4918-BBE9-2A4102334653}" sibTransId="{0071A4BD-3A17-425C-9FB7-C3DD80A177A5}"/>
    <dgm:cxn modelId="{ACF0EB21-1014-46B4-9D81-559E470DB3AE}" type="presParOf" srcId="{302CB88E-E79B-4392-B522-CE54BF7FF06C}" destId="{3002870C-B128-42C7-B3E9-15CC17AE4DF5}" srcOrd="0" destOrd="0" presId="urn:microsoft.com/office/officeart/2005/8/layout/default"/>
    <dgm:cxn modelId="{5661AF2B-B172-4462-A592-B4FAE7212246}" type="presParOf" srcId="{302CB88E-E79B-4392-B522-CE54BF7FF06C}" destId="{06E9343D-4E85-4281-8FE6-B28DC9A915D3}" srcOrd="1" destOrd="0" presId="urn:microsoft.com/office/officeart/2005/8/layout/default"/>
    <dgm:cxn modelId="{3D3B9BD9-E96E-48E2-84E9-08EC5C5EB190}" type="presParOf" srcId="{302CB88E-E79B-4392-B522-CE54BF7FF06C}" destId="{559FF06D-7C33-4F6F-AD41-546502C0664C}" srcOrd="2" destOrd="0" presId="urn:microsoft.com/office/officeart/2005/8/layout/default"/>
    <dgm:cxn modelId="{BBA43069-649D-408F-80E9-11924473AD2B}" type="presParOf" srcId="{302CB88E-E79B-4392-B522-CE54BF7FF06C}" destId="{813F9035-EDC7-49A1-B06F-D35BE55B21D9}" srcOrd="3" destOrd="0" presId="urn:microsoft.com/office/officeart/2005/8/layout/default"/>
    <dgm:cxn modelId="{A4C6AEF3-040F-45B8-A8C3-311E933A8DCC}" type="presParOf" srcId="{302CB88E-E79B-4392-B522-CE54BF7FF06C}" destId="{D5A375A2-83E4-4835-8647-C0015B2A5023}" srcOrd="4" destOrd="0" presId="urn:microsoft.com/office/officeart/2005/8/layout/default"/>
    <dgm:cxn modelId="{09F1889C-691C-4862-B6E5-3610F8F5BB1E}" type="presParOf" srcId="{302CB88E-E79B-4392-B522-CE54BF7FF06C}" destId="{58D2589E-4799-4EDB-BCEE-CE6344C53143}" srcOrd="5" destOrd="0" presId="urn:microsoft.com/office/officeart/2005/8/layout/default"/>
    <dgm:cxn modelId="{C810A3B2-815D-498B-A881-946B278A346E}" type="presParOf" srcId="{302CB88E-E79B-4392-B522-CE54BF7FF06C}" destId="{13B8B618-4E8E-40C0-8680-4F9855482343}" srcOrd="6" destOrd="0" presId="urn:microsoft.com/office/officeart/2005/8/layout/default"/>
    <dgm:cxn modelId="{ED9A2621-DE26-476D-81DD-23F254A0B6A3}" type="presParOf" srcId="{302CB88E-E79B-4392-B522-CE54BF7FF06C}" destId="{1A0D09C3-C05C-45DB-9FC6-5CB2C5503A07}" srcOrd="7" destOrd="0" presId="urn:microsoft.com/office/officeart/2005/8/layout/default"/>
    <dgm:cxn modelId="{ED9DF53F-B351-4948-A8E9-A46B132627D3}" type="presParOf" srcId="{302CB88E-E79B-4392-B522-CE54BF7FF06C}" destId="{A4B8D8A6-2CA7-4210-AD37-F91918BD17EA}" srcOrd="8" destOrd="0" presId="urn:microsoft.com/office/officeart/2005/8/layout/default"/>
    <dgm:cxn modelId="{0F5C206C-0E27-4274-A09C-5CF4D9B0F9B2}" type="presParOf" srcId="{302CB88E-E79B-4392-B522-CE54BF7FF06C}" destId="{66668527-F3A0-4202-9D02-9DB47A318250}" srcOrd="9" destOrd="0" presId="urn:microsoft.com/office/officeart/2005/8/layout/default"/>
    <dgm:cxn modelId="{055D70A7-519A-4A2E-9A17-26EB6755B8EF}" type="presParOf" srcId="{302CB88E-E79B-4392-B522-CE54BF7FF06C}" destId="{D14588F4-7420-4170-88CB-75F8DA4CE5C1}" srcOrd="10" destOrd="0" presId="urn:microsoft.com/office/officeart/2005/8/layout/default"/>
    <dgm:cxn modelId="{3BBF4810-A785-4691-AE6D-8AC467397F9D}" type="presParOf" srcId="{302CB88E-E79B-4392-B522-CE54BF7FF06C}" destId="{42A6DE72-A3F3-415F-975F-78BBD99842C8}" srcOrd="11" destOrd="0" presId="urn:microsoft.com/office/officeart/2005/8/layout/default"/>
    <dgm:cxn modelId="{7355BB5A-3129-4A42-BB0D-155880E0774B}" type="presParOf" srcId="{302CB88E-E79B-4392-B522-CE54BF7FF06C}" destId="{A8DACFF8-8A35-431C-B25E-7A93726EB80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E5C9A4-F249-4FF8-A15A-23895D69863C}"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B99F7490-24A1-47E5-BB86-041DD9402D0D}">
      <dgm:prSet phldrT="[Text]" custT="1"/>
      <dgm:spPr/>
      <dgm:t>
        <a:bodyPr/>
        <a:lstStyle/>
        <a:p>
          <a:pPr>
            <a:spcBef>
              <a:spcPts val="600"/>
            </a:spcBef>
          </a:pPr>
          <a:endParaRPr lang="en-US" sz="2100" b="0" dirty="0">
            <a:solidFill>
              <a:schemeClr val="tx1"/>
            </a:solidFill>
          </a:endParaRPr>
        </a:p>
      </dgm:t>
    </dgm:pt>
    <dgm:pt modelId="{1E4839D0-290B-4985-A89A-2EF9BFAEFE28}" type="parTrans" cxnId="{DB7B76B1-26E8-4AF3-977A-D6B67D10156B}">
      <dgm:prSet/>
      <dgm:spPr/>
      <dgm:t>
        <a:bodyPr/>
        <a:lstStyle/>
        <a:p>
          <a:endParaRPr lang="en-US">
            <a:solidFill>
              <a:schemeClr val="tx1"/>
            </a:solidFill>
          </a:endParaRPr>
        </a:p>
      </dgm:t>
    </dgm:pt>
    <dgm:pt modelId="{484D3824-59D7-42B3-8375-3448244B09EC}" type="sibTrans" cxnId="{DB7B76B1-26E8-4AF3-977A-D6B67D10156B}">
      <dgm:prSet/>
      <dgm:spPr/>
      <dgm:t>
        <a:bodyPr/>
        <a:lstStyle/>
        <a:p>
          <a:endParaRPr lang="en-US">
            <a:solidFill>
              <a:schemeClr val="tx1"/>
            </a:solidFill>
          </a:endParaRPr>
        </a:p>
      </dgm:t>
    </dgm:pt>
    <dgm:pt modelId="{BC1F67FD-87A3-42FB-A26F-0F3A66A3F56B}">
      <dgm:prSet phldrT="[Text]" custT="1"/>
      <dgm:spPr/>
      <dgm:t>
        <a:bodyPr/>
        <a:lstStyle/>
        <a:p>
          <a:r>
            <a:rPr lang="en-US" sz="1900" dirty="0">
              <a:solidFill>
                <a:schemeClr val="tx1"/>
              </a:solidFill>
            </a:rPr>
            <a:t>It allows up to three months (6 pay periods) advance pay upon the assignment of the employee to a foreign post. The amount advanced must be paid back to the Department over </a:t>
          </a:r>
          <a:r>
            <a:rPr lang="en-US" sz="1900" b="1" dirty="0">
              <a:solidFill>
                <a:schemeClr val="tx1"/>
              </a:solidFill>
            </a:rPr>
            <a:t>a maximum of 26 pay periods</a:t>
          </a:r>
          <a:r>
            <a:rPr lang="en-US" sz="1900" dirty="0">
              <a:solidFill>
                <a:schemeClr val="tx1"/>
              </a:solidFill>
            </a:rPr>
            <a:t>.</a:t>
          </a:r>
        </a:p>
      </dgm:t>
    </dgm:pt>
    <dgm:pt modelId="{D52CA775-026F-473D-AA84-63F11C81508A}" type="parTrans" cxnId="{9F820740-4AD7-41B0-8B4E-B1C61F3E29A5}">
      <dgm:prSet/>
      <dgm:spPr/>
      <dgm:t>
        <a:bodyPr/>
        <a:lstStyle/>
        <a:p>
          <a:endParaRPr lang="en-US">
            <a:solidFill>
              <a:schemeClr val="tx1"/>
            </a:solidFill>
          </a:endParaRPr>
        </a:p>
      </dgm:t>
    </dgm:pt>
    <dgm:pt modelId="{E36F9D10-0548-4444-B52D-F77DF629E4E7}" type="sibTrans" cxnId="{9F820740-4AD7-41B0-8B4E-B1C61F3E29A5}">
      <dgm:prSet/>
      <dgm:spPr/>
      <dgm:t>
        <a:bodyPr/>
        <a:lstStyle/>
        <a:p>
          <a:endParaRPr lang="en-US">
            <a:solidFill>
              <a:schemeClr val="tx1"/>
            </a:solidFill>
          </a:endParaRPr>
        </a:p>
      </dgm:t>
    </dgm:pt>
    <dgm:pt modelId="{1E5EDAD8-1327-44E8-A742-114428060002}">
      <dgm:prSet/>
      <dgm:spPr/>
      <dgm:t>
        <a:bodyPr/>
        <a:lstStyle/>
        <a:p>
          <a:r>
            <a:rPr lang="en-US" dirty="0">
              <a:solidFill>
                <a:schemeClr val="tx1"/>
              </a:solidFill>
            </a:rPr>
            <a:t>Deductions will begin the </a:t>
          </a:r>
          <a:r>
            <a:rPr lang="en-US" b="1" dirty="0">
              <a:solidFill>
                <a:schemeClr val="tx1"/>
              </a:solidFill>
            </a:rPr>
            <a:t>first pay period after receipt </a:t>
          </a:r>
          <a:r>
            <a:rPr lang="en-US" dirty="0">
              <a:solidFill>
                <a:schemeClr val="tx1"/>
              </a:solidFill>
            </a:rPr>
            <a:t>of the advance or following arrival at the foreign post, whichever is later.</a:t>
          </a:r>
        </a:p>
      </dgm:t>
    </dgm:pt>
    <dgm:pt modelId="{A38C9135-2E95-41EB-AF81-79E5DA011215}" type="parTrans" cxnId="{B9D83606-1233-46DD-A558-80B5D5B139DF}">
      <dgm:prSet/>
      <dgm:spPr/>
      <dgm:t>
        <a:bodyPr/>
        <a:lstStyle/>
        <a:p>
          <a:endParaRPr lang="en-US">
            <a:solidFill>
              <a:schemeClr val="tx1"/>
            </a:solidFill>
          </a:endParaRPr>
        </a:p>
      </dgm:t>
    </dgm:pt>
    <dgm:pt modelId="{977D42B3-779E-4EEC-BC8A-C2909D2592C6}" type="sibTrans" cxnId="{B9D83606-1233-46DD-A558-80B5D5B139DF}">
      <dgm:prSet/>
      <dgm:spPr/>
      <dgm:t>
        <a:bodyPr/>
        <a:lstStyle/>
        <a:p>
          <a:endParaRPr lang="en-US">
            <a:solidFill>
              <a:schemeClr val="tx1"/>
            </a:solidFill>
          </a:endParaRPr>
        </a:p>
      </dgm:t>
    </dgm:pt>
    <dgm:pt modelId="{C630F5A6-F0E3-4442-87D8-7A778EFE766E}">
      <dgm:prSet/>
      <dgm:spPr/>
      <dgm:t>
        <a:bodyPr/>
        <a:lstStyle/>
        <a:p>
          <a:r>
            <a:rPr lang="en-US" dirty="0">
              <a:solidFill>
                <a:schemeClr val="tx1"/>
              </a:solidFill>
            </a:rPr>
            <a:t>Received </a:t>
          </a:r>
          <a:r>
            <a:rPr lang="en-US" b="1" dirty="0">
              <a:solidFill>
                <a:schemeClr val="tx1"/>
              </a:solidFill>
            </a:rPr>
            <a:t>no more than 3 weeks </a:t>
          </a:r>
          <a:r>
            <a:rPr lang="en-US" dirty="0">
              <a:solidFill>
                <a:schemeClr val="tx1"/>
              </a:solidFill>
            </a:rPr>
            <a:t>before departure or within 60 days after arrival at post.</a:t>
          </a:r>
        </a:p>
      </dgm:t>
    </dgm:pt>
    <dgm:pt modelId="{246F41B0-9173-41BE-8397-68109CE970A2}" type="parTrans" cxnId="{9C1E6CDE-7EF1-435E-B369-460CB9E036A7}">
      <dgm:prSet/>
      <dgm:spPr/>
      <dgm:t>
        <a:bodyPr/>
        <a:lstStyle/>
        <a:p>
          <a:endParaRPr lang="en-US">
            <a:solidFill>
              <a:schemeClr val="tx1"/>
            </a:solidFill>
          </a:endParaRPr>
        </a:p>
      </dgm:t>
    </dgm:pt>
    <dgm:pt modelId="{F0BC6729-3BDA-45D4-90F6-700248D97692}" type="sibTrans" cxnId="{9C1E6CDE-7EF1-435E-B369-460CB9E036A7}">
      <dgm:prSet/>
      <dgm:spPr/>
      <dgm:t>
        <a:bodyPr/>
        <a:lstStyle/>
        <a:p>
          <a:endParaRPr lang="en-US">
            <a:solidFill>
              <a:schemeClr val="tx1"/>
            </a:solidFill>
          </a:endParaRPr>
        </a:p>
      </dgm:t>
    </dgm:pt>
    <dgm:pt modelId="{F79250B3-0B6A-453E-B8BC-E8DF1160B1DD}">
      <dgm:prSet/>
      <dgm:spPr/>
      <dgm:t>
        <a:bodyPr/>
        <a:lstStyle/>
        <a:p>
          <a:r>
            <a:rPr lang="en-US" dirty="0">
              <a:solidFill>
                <a:schemeClr val="tx1"/>
              </a:solidFill>
            </a:rPr>
            <a:t>New Hire Employees and/or employee not already serviced by DFAS can only request an advance of salary upon arrival at the duty station.</a:t>
          </a:r>
        </a:p>
      </dgm:t>
    </dgm:pt>
    <dgm:pt modelId="{53129894-5D36-4CEB-B41F-39FD7DC99B3E}" type="parTrans" cxnId="{E54ACB8B-4CCC-4A80-8285-F976B82772F9}">
      <dgm:prSet/>
      <dgm:spPr/>
      <dgm:t>
        <a:bodyPr/>
        <a:lstStyle/>
        <a:p>
          <a:endParaRPr lang="en-US">
            <a:solidFill>
              <a:schemeClr val="tx1"/>
            </a:solidFill>
          </a:endParaRPr>
        </a:p>
      </dgm:t>
    </dgm:pt>
    <dgm:pt modelId="{66352C5A-1D43-41FE-BFF3-CC3C48F8C0C2}" type="sibTrans" cxnId="{E54ACB8B-4CCC-4A80-8285-F976B82772F9}">
      <dgm:prSet/>
      <dgm:spPr/>
      <dgm:t>
        <a:bodyPr/>
        <a:lstStyle/>
        <a:p>
          <a:endParaRPr lang="en-US">
            <a:solidFill>
              <a:schemeClr val="tx1"/>
            </a:solidFill>
          </a:endParaRPr>
        </a:p>
      </dgm:t>
    </dgm:pt>
    <dgm:pt modelId="{785E4E21-8930-4EF2-9CCA-A7885BADAF2B}">
      <dgm:prSet/>
      <dgm:spPr/>
      <dgm:t>
        <a:bodyPr/>
        <a:lstStyle/>
        <a:p>
          <a:r>
            <a:rPr lang="en-US" dirty="0">
              <a:solidFill>
                <a:schemeClr val="tx1"/>
              </a:solidFill>
            </a:rPr>
            <a:t>Advances of pay are requested through a signed SF-1190 submitted through Service Now </a:t>
          </a:r>
          <a:r>
            <a:rPr lang="en-US" u="sng" dirty="0"/>
            <a:t>https://service.chra.army.mil   </a:t>
          </a:r>
          <a:endParaRPr lang="en-US" dirty="0">
            <a:solidFill>
              <a:schemeClr val="tx1"/>
            </a:solidFill>
          </a:endParaRPr>
        </a:p>
      </dgm:t>
    </dgm:pt>
    <dgm:pt modelId="{52FA3949-8882-46D3-B58C-C0401DE54603}" type="parTrans" cxnId="{AFC61688-31C6-4EB7-AF07-FD75FE238222}">
      <dgm:prSet/>
      <dgm:spPr/>
      <dgm:t>
        <a:bodyPr/>
        <a:lstStyle/>
        <a:p>
          <a:endParaRPr lang="en-US">
            <a:solidFill>
              <a:schemeClr val="tx1"/>
            </a:solidFill>
          </a:endParaRPr>
        </a:p>
      </dgm:t>
    </dgm:pt>
    <dgm:pt modelId="{47E10D48-29CC-4B66-851B-C59DEDC5D3E0}" type="sibTrans" cxnId="{AFC61688-31C6-4EB7-AF07-FD75FE238222}">
      <dgm:prSet/>
      <dgm:spPr/>
      <dgm:t>
        <a:bodyPr/>
        <a:lstStyle/>
        <a:p>
          <a:endParaRPr lang="en-US">
            <a:solidFill>
              <a:schemeClr val="tx1"/>
            </a:solidFill>
          </a:endParaRPr>
        </a:p>
      </dgm:t>
    </dgm:pt>
    <dgm:pt modelId="{0BC0D39E-2B1F-4FA7-A125-E4A0C23F7A8B}">
      <dgm:prSet/>
      <dgm:spPr/>
      <dgm:t>
        <a:bodyPr/>
        <a:lstStyle/>
        <a:p>
          <a:r>
            <a:rPr lang="en-US" dirty="0">
              <a:solidFill>
                <a:schemeClr val="tx1"/>
              </a:solidFill>
            </a:rPr>
            <a:t>Employees eligible for allowances are eligible for advanced pay</a:t>
          </a:r>
        </a:p>
      </dgm:t>
    </dgm:pt>
    <dgm:pt modelId="{0BFDF391-B3D5-4FBE-858A-521123CE9817}" type="parTrans" cxnId="{FA34BB73-F3E4-4070-9D65-5095DBFDC8CA}">
      <dgm:prSet/>
      <dgm:spPr/>
      <dgm:t>
        <a:bodyPr/>
        <a:lstStyle/>
        <a:p>
          <a:endParaRPr lang="en-US">
            <a:solidFill>
              <a:schemeClr val="tx1"/>
            </a:solidFill>
          </a:endParaRPr>
        </a:p>
      </dgm:t>
    </dgm:pt>
    <dgm:pt modelId="{8F193569-4D0F-4C5D-9BB5-3B6080446F56}" type="sibTrans" cxnId="{FA34BB73-F3E4-4070-9D65-5095DBFDC8CA}">
      <dgm:prSet/>
      <dgm:spPr/>
      <dgm:t>
        <a:bodyPr/>
        <a:lstStyle/>
        <a:p>
          <a:endParaRPr lang="en-US">
            <a:solidFill>
              <a:schemeClr val="tx1"/>
            </a:solidFill>
          </a:endParaRPr>
        </a:p>
      </dgm:t>
    </dgm:pt>
    <dgm:pt modelId="{F0C3C5D8-B0BD-4BCD-8BD6-A7BC11E5C1BB}" type="pres">
      <dgm:prSet presAssocID="{27E5C9A4-F249-4FF8-A15A-23895D69863C}" presName="vert0" presStyleCnt="0">
        <dgm:presLayoutVars>
          <dgm:dir/>
          <dgm:animOne val="branch"/>
          <dgm:animLvl val="lvl"/>
        </dgm:presLayoutVars>
      </dgm:prSet>
      <dgm:spPr/>
    </dgm:pt>
    <dgm:pt modelId="{0E85E00C-51C4-46DA-923A-787193D7E7CC}" type="pres">
      <dgm:prSet presAssocID="{B99F7490-24A1-47E5-BB86-041DD9402D0D}" presName="thickLine" presStyleLbl="alignNode1" presStyleIdx="0" presStyleCnt="1"/>
      <dgm:spPr/>
    </dgm:pt>
    <dgm:pt modelId="{44326944-0CE8-4AF6-AE4C-D7D3B549AF8F}" type="pres">
      <dgm:prSet presAssocID="{B99F7490-24A1-47E5-BB86-041DD9402D0D}" presName="horz1" presStyleCnt="0"/>
      <dgm:spPr/>
    </dgm:pt>
    <dgm:pt modelId="{29EE53C6-DFF2-4005-AC3B-F605E771F68A}" type="pres">
      <dgm:prSet presAssocID="{B99F7490-24A1-47E5-BB86-041DD9402D0D}" presName="tx1" presStyleLbl="revTx" presStyleIdx="0" presStyleCnt="7" custScaleX="91361"/>
      <dgm:spPr/>
    </dgm:pt>
    <dgm:pt modelId="{66A176A6-09B8-4017-B727-E85F0B669418}" type="pres">
      <dgm:prSet presAssocID="{B99F7490-24A1-47E5-BB86-041DD9402D0D}" presName="vert1" presStyleCnt="0"/>
      <dgm:spPr/>
    </dgm:pt>
    <dgm:pt modelId="{1AC04498-F6BA-4ED6-B0FE-8E6CA2B68F03}" type="pres">
      <dgm:prSet presAssocID="{BC1F67FD-87A3-42FB-A26F-0F3A66A3F56B}" presName="vertSpace2a" presStyleCnt="0"/>
      <dgm:spPr/>
    </dgm:pt>
    <dgm:pt modelId="{0A9BE8B7-C7D3-4C17-A4B8-930012317F6E}" type="pres">
      <dgm:prSet presAssocID="{BC1F67FD-87A3-42FB-A26F-0F3A66A3F56B}" presName="horz2" presStyleCnt="0"/>
      <dgm:spPr/>
    </dgm:pt>
    <dgm:pt modelId="{8EBABD65-BFE1-4F84-AC50-BBC44E8B244F}" type="pres">
      <dgm:prSet presAssocID="{BC1F67FD-87A3-42FB-A26F-0F3A66A3F56B}" presName="horzSpace2" presStyleCnt="0"/>
      <dgm:spPr/>
    </dgm:pt>
    <dgm:pt modelId="{47037EF3-116F-490A-8E36-F6C17F6108D1}" type="pres">
      <dgm:prSet presAssocID="{BC1F67FD-87A3-42FB-A26F-0F3A66A3F56B}" presName="tx2" presStyleLbl="revTx" presStyleIdx="1" presStyleCnt="7" custScaleY="139276"/>
      <dgm:spPr/>
    </dgm:pt>
    <dgm:pt modelId="{2ACAEE01-D3F6-45C0-A2CB-D51F0444D09C}" type="pres">
      <dgm:prSet presAssocID="{BC1F67FD-87A3-42FB-A26F-0F3A66A3F56B}" presName="vert2" presStyleCnt="0"/>
      <dgm:spPr/>
    </dgm:pt>
    <dgm:pt modelId="{FB07FC17-065A-490B-965F-DB29D8A4993C}" type="pres">
      <dgm:prSet presAssocID="{BC1F67FD-87A3-42FB-A26F-0F3A66A3F56B}" presName="thinLine2b" presStyleLbl="callout" presStyleIdx="0" presStyleCnt="6"/>
      <dgm:spPr/>
    </dgm:pt>
    <dgm:pt modelId="{CDD866C3-6D9F-4397-BBC0-D081986E1942}" type="pres">
      <dgm:prSet presAssocID="{BC1F67FD-87A3-42FB-A26F-0F3A66A3F56B}" presName="vertSpace2b" presStyleCnt="0"/>
      <dgm:spPr/>
    </dgm:pt>
    <dgm:pt modelId="{68558200-B6DD-4A8C-8513-BFFF576B8E3C}" type="pres">
      <dgm:prSet presAssocID="{1E5EDAD8-1327-44E8-A742-114428060002}" presName="horz2" presStyleCnt="0"/>
      <dgm:spPr/>
    </dgm:pt>
    <dgm:pt modelId="{C58DD318-8FF9-4B43-9486-332319EBE8D5}" type="pres">
      <dgm:prSet presAssocID="{1E5EDAD8-1327-44E8-A742-114428060002}" presName="horzSpace2" presStyleCnt="0"/>
      <dgm:spPr/>
    </dgm:pt>
    <dgm:pt modelId="{93F2E1E7-AA03-4AAE-AF33-2A2A080E6392}" type="pres">
      <dgm:prSet presAssocID="{1E5EDAD8-1327-44E8-A742-114428060002}" presName="tx2" presStyleLbl="revTx" presStyleIdx="2" presStyleCnt="7"/>
      <dgm:spPr/>
    </dgm:pt>
    <dgm:pt modelId="{127C35D0-0C54-4432-BF98-834EC3B6092D}" type="pres">
      <dgm:prSet presAssocID="{1E5EDAD8-1327-44E8-A742-114428060002}" presName="vert2" presStyleCnt="0"/>
      <dgm:spPr/>
    </dgm:pt>
    <dgm:pt modelId="{14AB0B4A-1896-433D-914A-DE3101694ECD}" type="pres">
      <dgm:prSet presAssocID="{1E5EDAD8-1327-44E8-A742-114428060002}" presName="thinLine2b" presStyleLbl="callout" presStyleIdx="1" presStyleCnt="6"/>
      <dgm:spPr/>
    </dgm:pt>
    <dgm:pt modelId="{45490732-E375-4571-902A-44C27DF7733F}" type="pres">
      <dgm:prSet presAssocID="{1E5EDAD8-1327-44E8-A742-114428060002}" presName="vertSpace2b" presStyleCnt="0"/>
      <dgm:spPr/>
    </dgm:pt>
    <dgm:pt modelId="{C264DD6B-0C0B-46C5-B153-9403597122D9}" type="pres">
      <dgm:prSet presAssocID="{C630F5A6-F0E3-4442-87D8-7A778EFE766E}" presName="horz2" presStyleCnt="0"/>
      <dgm:spPr/>
    </dgm:pt>
    <dgm:pt modelId="{4D34549C-CEA8-4F38-987F-F5A59099377B}" type="pres">
      <dgm:prSet presAssocID="{C630F5A6-F0E3-4442-87D8-7A778EFE766E}" presName="horzSpace2" presStyleCnt="0"/>
      <dgm:spPr/>
    </dgm:pt>
    <dgm:pt modelId="{28473F53-0469-49F8-A6B0-7311A47831F6}" type="pres">
      <dgm:prSet presAssocID="{C630F5A6-F0E3-4442-87D8-7A778EFE766E}" presName="tx2" presStyleLbl="revTx" presStyleIdx="3" presStyleCnt="7"/>
      <dgm:spPr/>
    </dgm:pt>
    <dgm:pt modelId="{CF6BC723-0021-488F-AE70-BF7037FBB034}" type="pres">
      <dgm:prSet presAssocID="{C630F5A6-F0E3-4442-87D8-7A778EFE766E}" presName="vert2" presStyleCnt="0"/>
      <dgm:spPr/>
    </dgm:pt>
    <dgm:pt modelId="{7E3C7652-B7C6-4BB7-8128-8C228A895AEB}" type="pres">
      <dgm:prSet presAssocID="{C630F5A6-F0E3-4442-87D8-7A778EFE766E}" presName="thinLine2b" presStyleLbl="callout" presStyleIdx="2" presStyleCnt="6"/>
      <dgm:spPr/>
    </dgm:pt>
    <dgm:pt modelId="{187ED382-DFBA-42A9-8034-A3F33A048CC2}" type="pres">
      <dgm:prSet presAssocID="{C630F5A6-F0E3-4442-87D8-7A778EFE766E}" presName="vertSpace2b" presStyleCnt="0"/>
      <dgm:spPr/>
    </dgm:pt>
    <dgm:pt modelId="{016E4A92-9C5A-4FE7-AB3D-A44330199573}" type="pres">
      <dgm:prSet presAssocID="{F79250B3-0B6A-453E-B8BC-E8DF1160B1DD}" presName="horz2" presStyleCnt="0"/>
      <dgm:spPr/>
    </dgm:pt>
    <dgm:pt modelId="{94054D27-16E3-424E-A6DA-CA250B5AB869}" type="pres">
      <dgm:prSet presAssocID="{F79250B3-0B6A-453E-B8BC-E8DF1160B1DD}" presName="horzSpace2" presStyleCnt="0"/>
      <dgm:spPr/>
    </dgm:pt>
    <dgm:pt modelId="{3362F679-1A21-48C9-B338-E47FBCF581D9}" type="pres">
      <dgm:prSet presAssocID="{F79250B3-0B6A-453E-B8BC-E8DF1160B1DD}" presName="tx2" presStyleLbl="revTx" presStyleIdx="4" presStyleCnt="7"/>
      <dgm:spPr/>
    </dgm:pt>
    <dgm:pt modelId="{F70CCBEB-250B-476C-B74C-8EA09F567CD8}" type="pres">
      <dgm:prSet presAssocID="{F79250B3-0B6A-453E-B8BC-E8DF1160B1DD}" presName="vert2" presStyleCnt="0"/>
      <dgm:spPr/>
    </dgm:pt>
    <dgm:pt modelId="{8A237680-B66A-4C08-8310-2857167F65BC}" type="pres">
      <dgm:prSet presAssocID="{F79250B3-0B6A-453E-B8BC-E8DF1160B1DD}" presName="thinLine2b" presStyleLbl="callout" presStyleIdx="3" presStyleCnt="6"/>
      <dgm:spPr/>
    </dgm:pt>
    <dgm:pt modelId="{3FE3A211-B42A-4ADB-A6EE-7EFA25C36302}" type="pres">
      <dgm:prSet presAssocID="{F79250B3-0B6A-453E-B8BC-E8DF1160B1DD}" presName="vertSpace2b" presStyleCnt="0"/>
      <dgm:spPr/>
    </dgm:pt>
    <dgm:pt modelId="{71AA54B3-B469-4347-8BBE-8CEA4D828CAF}" type="pres">
      <dgm:prSet presAssocID="{785E4E21-8930-4EF2-9CCA-A7885BADAF2B}" presName="horz2" presStyleCnt="0"/>
      <dgm:spPr/>
    </dgm:pt>
    <dgm:pt modelId="{49D052C9-B9E4-4A48-B69B-AD07B2D71031}" type="pres">
      <dgm:prSet presAssocID="{785E4E21-8930-4EF2-9CCA-A7885BADAF2B}" presName="horzSpace2" presStyleCnt="0"/>
      <dgm:spPr/>
    </dgm:pt>
    <dgm:pt modelId="{2001D4C0-90CC-4942-88D5-012DED4EF201}" type="pres">
      <dgm:prSet presAssocID="{785E4E21-8930-4EF2-9CCA-A7885BADAF2B}" presName="tx2" presStyleLbl="revTx" presStyleIdx="5" presStyleCnt="7"/>
      <dgm:spPr/>
    </dgm:pt>
    <dgm:pt modelId="{174A6B14-65AF-427D-8C70-94A08C6CCF5B}" type="pres">
      <dgm:prSet presAssocID="{785E4E21-8930-4EF2-9CCA-A7885BADAF2B}" presName="vert2" presStyleCnt="0"/>
      <dgm:spPr/>
    </dgm:pt>
    <dgm:pt modelId="{833967C1-DB02-48E9-A69F-0E0D8F0D816C}" type="pres">
      <dgm:prSet presAssocID="{785E4E21-8930-4EF2-9CCA-A7885BADAF2B}" presName="thinLine2b" presStyleLbl="callout" presStyleIdx="4" presStyleCnt="6"/>
      <dgm:spPr/>
    </dgm:pt>
    <dgm:pt modelId="{3D6D5A75-94B9-4782-879C-1E5E13EB30F8}" type="pres">
      <dgm:prSet presAssocID="{785E4E21-8930-4EF2-9CCA-A7885BADAF2B}" presName="vertSpace2b" presStyleCnt="0"/>
      <dgm:spPr/>
    </dgm:pt>
    <dgm:pt modelId="{45582A1B-B6F4-43D4-8766-71C782312C44}" type="pres">
      <dgm:prSet presAssocID="{0BC0D39E-2B1F-4FA7-A125-E4A0C23F7A8B}" presName="horz2" presStyleCnt="0"/>
      <dgm:spPr/>
    </dgm:pt>
    <dgm:pt modelId="{34019C6B-B090-45EA-B230-DFED12CFEA6F}" type="pres">
      <dgm:prSet presAssocID="{0BC0D39E-2B1F-4FA7-A125-E4A0C23F7A8B}" presName="horzSpace2" presStyleCnt="0"/>
      <dgm:spPr/>
    </dgm:pt>
    <dgm:pt modelId="{3C5CCECC-BD60-47F4-911A-26A7491E0B65}" type="pres">
      <dgm:prSet presAssocID="{0BC0D39E-2B1F-4FA7-A125-E4A0C23F7A8B}" presName="tx2" presStyleLbl="revTx" presStyleIdx="6" presStyleCnt="7"/>
      <dgm:spPr/>
    </dgm:pt>
    <dgm:pt modelId="{55AD5DAD-EF7E-465A-ACE1-32B520FD89C1}" type="pres">
      <dgm:prSet presAssocID="{0BC0D39E-2B1F-4FA7-A125-E4A0C23F7A8B}" presName="vert2" presStyleCnt="0"/>
      <dgm:spPr/>
    </dgm:pt>
    <dgm:pt modelId="{4241A348-0EAA-452A-B446-8F293A434A04}" type="pres">
      <dgm:prSet presAssocID="{0BC0D39E-2B1F-4FA7-A125-E4A0C23F7A8B}" presName="thinLine2b" presStyleLbl="callout" presStyleIdx="5" presStyleCnt="6"/>
      <dgm:spPr/>
    </dgm:pt>
    <dgm:pt modelId="{53D10699-1B9E-493E-9C39-6BCA8F5AC1C8}" type="pres">
      <dgm:prSet presAssocID="{0BC0D39E-2B1F-4FA7-A125-E4A0C23F7A8B}" presName="vertSpace2b" presStyleCnt="0"/>
      <dgm:spPr/>
    </dgm:pt>
  </dgm:ptLst>
  <dgm:cxnLst>
    <dgm:cxn modelId="{B9D83606-1233-46DD-A558-80B5D5B139DF}" srcId="{B99F7490-24A1-47E5-BB86-041DD9402D0D}" destId="{1E5EDAD8-1327-44E8-A742-114428060002}" srcOrd="1" destOrd="0" parTransId="{A38C9135-2E95-41EB-AF81-79E5DA011215}" sibTransId="{977D42B3-779E-4EEC-BC8A-C2909D2592C6}"/>
    <dgm:cxn modelId="{83CFB113-D345-4300-89E9-C1CDB0412178}" type="presOf" srcId="{BC1F67FD-87A3-42FB-A26F-0F3A66A3F56B}" destId="{47037EF3-116F-490A-8E36-F6C17F6108D1}" srcOrd="0" destOrd="0" presId="urn:microsoft.com/office/officeart/2008/layout/LinedList"/>
    <dgm:cxn modelId="{93C7441D-AF6B-4663-BDA4-E313761C5609}" type="presOf" srcId="{0BC0D39E-2B1F-4FA7-A125-E4A0C23F7A8B}" destId="{3C5CCECC-BD60-47F4-911A-26A7491E0B65}" srcOrd="0" destOrd="0" presId="urn:microsoft.com/office/officeart/2008/layout/LinedList"/>
    <dgm:cxn modelId="{9F820740-4AD7-41B0-8B4E-B1C61F3E29A5}" srcId="{B99F7490-24A1-47E5-BB86-041DD9402D0D}" destId="{BC1F67FD-87A3-42FB-A26F-0F3A66A3F56B}" srcOrd="0" destOrd="0" parTransId="{D52CA775-026F-473D-AA84-63F11C81508A}" sibTransId="{E36F9D10-0548-4444-B52D-F77DF629E4E7}"/>
    <dgm:cxn modelId="{71F1666A-8D7D-4C99-B07A-2C1280690B8A}" type="presOf" srcId="{27E5C9A4-F249-4FF8-A15A-23895D69863C}" destId="{F0C3C5D8-B0BD-4BCD-8BD6-A7BC11E5C1BB}" srcOrd="0" destOrd="0" presId="urn:microsoft.com/office/officeart/2008/layout/LinedList"/>
    <dgm:cxn modelId="{FA34BB73-F3E4-4070-9D65-5095DBFDC8CA}" srcId="{B99F7490-24A1-47E5-BB86-041DD9402D0D}" destId="{0BC0D39E-2B1F-4FA7-A125-E4A0C23F7A8B}" srcOrd="5" destOrd="0" parTransId="{0BFDF391-B3D5-4FBE-858A-521123CE9817}" sibTransId="{8F193569-4D0F-4C5D-9BB5-3B6080446F56}"/>
    <dgm:cxn modelId="{9E49E075-4AC4-422D-A787-DAD108873AB2}" type="presOf" srcId="{B99F7490-24A1-47E5-BB86-041DD9402D0D}" destId="{29EE53C6-DFF2-4005-AC3B-F605E771F68A}" srcOrd="0" destOrd="0" presId="urn:microsoft.com/office/officeart/2008/layout/LinedList"/>
    <dgm:cxn modelId="{AFC61688-31C6-4EB7-AF07-FD75FE238222}" srcId="{B99F7490-24A1-47E5-BB86-041DD9402D0D}" destId="{785E4E21-8930-4EF2-9CCA-A7885BADAF2B}" srcOrd="4" destOrd="0" parTransId="{52FA3949-8882-46D3-B58C-C0401DE54603}" sibTransId="{47E10D48-29CC-4B66-851B-C59DEDC5D3E0}"/>
    <dgm:cxn modelId="{E54ACB8B-4CCC-4A80-8285-F976B82772F9}" srcId="{B99F7490-24A1-47E5-BB86-041DD9402D0D}" destId="{F79250B3-0B6A-453E-B8BC-E8DF1160B1DD}" srcOrd="3" destOrd="0" parTransId="{53129894-5D36-4CEB-B41F-39FD7DC99B3E}" sibTransId="{66352C5A-1D43-41FE-BFF3-CC3C48F8C0C2}"/>
    <dgm:cxn modelId="{AECFC4B0-BA58-4F3C-BBB7-33B308E9D6AC}" type="presOf" srcId="{C630F5A6-F0E3-4442-87D8-7A778EFE766E}" destId="{28473F53-0469-49F8-A6B0-7311A47831F6}" srcOrd="0" destOrd="0" presId="urn:microsoft.com/office/officeart/2008/layout/LinedList"/>
    <dgm:cxn modelId="{DB7B76B1-26E8-4AF3-977A-D6B67D10156B}" srcId="{27E5C9A4-F249-4FF8-A15A-23895D69863C}" destId="{B99F7490-24A1-47E5-BB86-041DD9402D0D}" srcOrd="0" destOrd="0" parTransId="{1E4839D0-290B-4985-A89A-2EF9BFAEFE28}" sibTransId="{484D3824-59D7-42B3-8375-3448244B09EC}"/>
    <dgm:cxn modelId="{B77B92B3-0497-41D9-A1A7-8C1E42F640BC}" type="presOf" srcId="{785E4E21-8930-4EF2-9CCA-A7885BADAF2B}" destId="{2001D4C0-90CC-4942-88D5-012DED4EF201}" srcOrd="0" destOrd="0" presId="urn:microsoft.com/office/officeart/2008/layout/LinedList"/>
    <dgm:cxn modelId="{32B6B1BA-036E-4E6A-95D4-200A8E8195F9}" type="presOf" srcId="{1E5EDAD8-1327-44E8-A742-114428060002}" destId="{93F2E1E7-AA03-4AAE-AF33-2A2A080E6392}" srcOrd="0" destOrd="0" presId="urn:microsoft.com/office/officeart/2008/layout/LinedList"/>
    <dgm:cxn modelId="{1275EFDD-11D8-4260-8928-A76B3A2C74D1}" type="presOf" srcId="{F79250B3-0B6A-453E-B8BC-E8DF1160B1DD}" destId="{3362F679-1A21-48C9-B338-E47FBCF581D9}" srcOrd="0" destOrd="0" presId="urn:microsoft.com/office/officeart/2008/layout/LinedList"/>
    <dgm:cxn modelId="{9C1E6CDE-7EF1-435E-B369-460CB9E036A7}" srcId="{B99F7490-24A1-47E5-BB86-041DD9402D0D}" destId="{C630F5A6-F0E3-4442-87D8-7A778EFE766E}" srcOrd="2" destOrd="0" parTransId="{246F41B0-9173-41BE-8397-68109CE970A2}" sibTransId="{F0BC6729-3BDA-45D4-90F6-700248D97692}"/>
    <dgm:cxn modelId="{6B6940EB-F986-4A28-8D7B-454395BBDA30}" type="presParOf" srcId="{F0C3C5D8-B0BD-4BCD-8BD6-A7BC11E5C1BB}" destId="{0E85E00C-51C4-46DA-923A-787193D7E7CC}" srcOrd="0" destOrd="0" presId="urn:microsoft.com/office/officeart/2008/layout/LinedList"/>
    <dgm:cxn modelId="{D654B7D3-48EC-463A-9AB6-B5838AAD2FC6}" type="presParOf" srcId="{F0C3C5D8-B0BD-4BCD-8BD6-A7BC11E5C1BB}" destId="{44326944-0CE8-4AF6-AE4C-D7D3B549AF8F}" srcOrd="1" destOrd="0" presId="urn:microsoft.com/office/officeart/2008/layout/LinedList"/>
    <dgm:cxn modelId="{8015E8A7-C30A-4EC9-8E51-1D19E47018A9}" type="presParOf" srcId="{44326944-0CE8-4AF6-AE4C-D7D3B549AF8F}" destId="{29EE53C6-DFF2-4005-AC3B-F605E771F68A}" srcOrd="0" destOrd="0" presId="urn:microsoft.com/office/officeart/2008/layout/LinedList"/>
    <dgm:cxn modelId="{83BEA99E-22F3-467F-9E0C-2A4E1008D407}" type="presParOf" srcId="{44326944-0CE8-4AF6-AE4C-D7D3B549AF8F}" destId="{66A176A6-09B8-4017-B727-E85F0B669418}" srcOrd="1" destOrd="0" presId="urn:microsoft.com/office/officeart/2008/layout/LinedList"/>
    <dgm:cxn modelId="{70EE2523-4466-4F1B-A4E5-C921BC146F1D}" type="presParOf" srcId="{66A176A6-09B8-4017-B727-E85F0B669418}" destId="{1AC04498-F6BA-4ED6-B0FE-8E6CA2B68F03}" srcOrd="0" destOrd="0" presId="urn:microsoft.com/office/officeart/2008/layout/LinedList"/>
    <dgm:cxn modelId="{D1D7B064-787D-4C47-9518-E27B459DD0B9}" type="presParOf" srcId="{66A176A6-09B8-4017-B727-E85F0B669418}" destId="{0A9BE8B7-C7D3-4C17-A4B8-930012317F6E}" srcOrd="1" destOrd="0" presId="urn:microsoft.com/office/officeart/2008/layout/LinedList"/>
    <dgm:cxn modelId="{A2236719-9611-439A-B538-1FC6956CA0D6}" type="presParOf" srcId="{0A9BE8B7-C7D3-4C17-A4B8-930012317F6E}" destId="{8EBABD65-BFE1-4F84-AC50-BBC44E8B244F}" srcOrd="0" destOrd="0" presId="urn:microsoft.com/office/officeart/2008/layout/LinedList"/>
    <dgm:cxn modelId="{A41D4338-2181-4B5F-9766-231BB7AADB42}" type="presParOf" srcId="{0A9BE8B7-C7D3-4C17-A4B8-930012317F6E}" destId="{47037EF3-116F-490A-8E36-F6C17F6108D1}" srcOrd="1" destOrd="0" presId="urn:microsoft.com/office/officeart/2008/layout/LinedList"/>
    <dgm:cxn modelId="{0E08642E-7BF8-40D6-9351-F0C0579365A4}" type="presParOf" srcId="{0A9BE8B7-C7D3-4C17-A4B8-930012317F6E}" destId="{2ACAEE01-D3F6-45C0-A2CB-D51F0444D09C}" srcOrd="2" destOrd="0" presId="urn:microsoft.com/office/officeart/2008/layout/LinedList"/>
    <dgm:cxn modelId="{DD304622-D601-420B-98AB-A2BF90C810F9}" type="presParOf" srcId="{66A176A6-09B8-4017-B727-E85F0B669418}" destId="{FB07FC17-065A-490B-965F-DB29D8A4993C}" srcOrd="2" destOrd="0" presId="urn:microsoft.com/office/officeart/2008/layout/LinedList"/>
    <dgm:cxn modelId="{AFD13D3A-FCFA-49A4-91AE-1F6751063E94}" type="presParOf" srcId="{66A176A6-09B8-4017-B727-E85F0B669418}" destId="{CDD866C3-6D9F-4397-BBC0-D081986E1942}" srcOrd="3" destOrd="0" presId="urn:microsoft.com/office/officeart/2008/layout/LinedList"/>
    <dgm:cxn modelId="{BED70D25-3E63-410B-A3BC-E01C5588F375}" type="presParOf" srcId="{66A176A6-09B8-4017-B727-E85F0B669418}" destId="{68558200-B6DD-4A8C-8513-BFFF576B8E3C}" srcOrd="4" destOrd="0" presId="urn:microsoft.com/office/officeart/2008/layout/LinedList"/>
    <dgm:cxn modelId="{8C1AD914-A58E-433D-80DA-88B61AAC6B24}" type="presParOf" srcId="{68558200-B6DD-4A8C-8513-BFFF576B8E3C}" destId="{C58DD318-8FF9-4B43-9486-332319EBE8D5}" srcOrd="0" destOrd="0" presId="urn:microsoft.com/office/officeart/2008/layout/LinedList"/>
    <dgm:cxn modelId="{9B767106-9A5E-4A06-9E7B-483C3B074F65}" type="presParOf" srcId="{68558200-B6DD-4A8C-8513-BFFF576B8E3C}" destId="{93F2E1E7-AA03-4AAE-AF33-2A2A080E6392}" srcOrd="1" destOrd="0" presId="urn:microsoft.com/office/officeart/2008/layout/LinedList"/>
    <dgm:cxn modelId="{DB3B4B12-952D-4089-97AF-ACF6FEE75100}" type="presParOf" srcId="{68558200-B6DD-4A8C-8513-BFFF576B8E3C}" destId="{127C35D0-0C54-4432-BF98-834EC3B6092D}" srcOrd="2" destOrd="0" presId="urn:microsoft.com/office/officeart/2008/layout/LinedList"/>
    <dgm:cxn modelId="{6F68F55F-8359-4B51-8D1A-E58170DC5E26}" type="presParOf" srcId="{66A176A6-09B8-4017-B727-E85F0B669418}" destId="{14AB0B4A-1896-433D-914A-DE3101694ECD}" srcOrd="5" destOrd="0" presId="urn:microsoft.com/office/officeart/2008/layout/LinedList"/>
    <dgm:cxn modelId="{1A55D00B-CBB5-408C-A28B-5639D86B94C0}" type="presParOf" srcId="{66A176A6-09B8-4017-B727-E85F0B669418}" destId="{45490732-E375-4571-902A-44C27DF7733F}" srcOrd="6" destOrd="0" presId="urn:microsoft.com/office/officeart/2008/layout/LinedList"/>
    <dgm:cxn modelId="{825FE5F9-B314-4EE7-93F5-7D6FC4D6FD03}" type="presParOf" srcId="{66A176A6-09B8-4017-B727-E85F0B669418}" destId="{C264DD6B-0C0B-46C5-B153-9403597122D9}" srcOrd="7" destOrd="0" presId="urn:microsoft.com/office/officeart/2008/layout/LinedList"/>
    <dgm:cxn modelId="{D30AAA7D-D231-4B39-8066-1FF693580BB0}" type="presParOf" srcId="{C264DD6B-0C0B-46C5-B153-9403597122D9}" destId="{4D34549C-CEA8-4F38-987F-F5A59099377B}" srcOrd="0" destOrd="0" presId="urn:microsoft.com/office/officeart/2008/layout/LinedList"/>
    <dgm:cxn modelId="{071268E8-9BB9-4058-A8EB-5DBC45B373F8}" type="presParOf" srcId="{C264DD6B-0C0B-46C5-B153-9403597122D9}" destId="{28473F53-0469-49F8-A6B0-7311A47831F6}" srcOrd="1" destOrd="0" presId="urn:microsoft.com/office/officeart/2008/layout/LinedList"/>
    <dgm:cxn modelId="{7A5957EF-515E-466D-9561-67C84B2A722A}" type="presParOf" srcId="{C264DD6B-0C0B-46C5-B153-9403597122D9}" destId="{CF6BC723-0021-488F-AE70-BF7037FBB034}" srcOrd="2" destOrd="0" presId="urn:microsoft.com/office/officeart/2008/layout/LinedList"/>
    <dgm:cxn modelId="{B1143E97-4A31-4769-BBE3-94BD7273393F}" type="presParOf" srcId="{66A176A6-09B8-4017-B727-E85F0B669418}" destId="{7E3C7652-B7C6-4BB7-8128-8C228A895AEB}" srcOrd="8" destOrd="0" presId="urn:microsoft.com/office/officeart/2008/layout/LinedList"/>
    <dgm:cxn modelId="{2ABC9B59-2003-4C7E-B522-DAE9349CFECA}" type="presParOf" srcId="{66A176A6-09B8-4017-B727-E85F0B669418}" destId="{187ED382-DFBA-42A9-8034-A3F33A048CC2}" srcOrd="9" destOrd="0" presId="urn:microsoft.com/office/officeart/2008/layout/LinedList"/>
    <dgm:cxn modelId="{5485D16B-A292-4449-8B15-C9C27AE17869}" type="presParOf" srcId="{66A176A6-09B8-4017-B727-E85F0B669418}" destId="{016E4A92-9C5A-4FE7-AB3D-A44330199573}" srcOrd="10" destOrd="0" presId="urn:microsoft.com/office/officeart/2008/layout/LinedList"/>
    <dgm:cxn modelId="{F56B72C2-D278-4438-BC2F-4EA4167589E3}" type="presParOf" srcId="{016E4A92-9C5A-4FE7-AB3D-A44330199573}" destId="{94054D27-16E3-424E-A6DA-CA250B5AB869}" srcOrd="0" destOrd="0" presId="urn:microsoft.com/office/officeart/2008/layout/LinedList"/>
    <dgm:cxn modelId="{D8138ED1-7D16-4C9E-A07E-C3EED7A67256}" type="presParOf" srcId="{016E4A92-9C5A-4FE7-AB3D-A44330199573}" destId="{3362F679-1A21-48C9-B338-E47FBCF581D9}" srcOrd="1" destOrd="0" presId="urn:microsoft.com/office/officeart/2008/layout/LinedList"/>
    <dgm:cxn modelId="{00537F8D-7CA5-4455-9B8D-E603EC70FC29}" type="presParOf" srcId="{016E4A92-9C5A-4FE7-AB3D-A44330199573}" destId="{F70CCBEB-250B-476C-B74C-8EA09F567CD8}" srcOrd="2" destOrd="0" presId="urn:microsoft.com/office/officeart/2008/layout/LinedList"/>
    <dgm:cxn modelId="{7C75ACF7-9E51-4768-91E0-E362CFFDC552}" type="presParOf" srcId="{66A176A6-09B8-4017-B727-E85F0B669418}" destId="{8A237680-B66A-4C08-8310-2857167F65BC}" srcOrd="11" destOrd="0" presId="urn:microsoft.com/office/officeart/2008/layout/LinedList"/>
    <dgm:cxn modelId="{0C4F4A9A-A438-4E61-939B-B065225F2833}" type="presParOf" srcId="{66A176A6-09B8-4017-B727-E85F0B669418}" destId="{3FE3A211-B42A-4ADB-A6EE-7EFA25C36302}" srcOrd="12" destOrd="0" presId="urn:microsoft.com/office/officeart/2008/layout/LinedList"/>
    <dgm:cxn modelId="{E5CA9F10-1749-4847-8752-FB510B5F0992}" type="presParOf" srcId="{66A176A6-09B8-4017-B727-E85F0B669418}" destId="{71AA54B3-B469-4347-8BBE-8CEA4D828CAF}" srcOrd="13" destOrd="0" presId="urn:microsoft.com/office/officeart/2008/layout/LinedList"/>
    <dgm:cxn modelId="{BE8EE21F-24D5-4AC9-A282-8A068EDA42B4}" type="presParOf" srcId="{71AA54B3-B469-4347-8BBE-8CEA4D828CAF}" destId="{49D052C9-B9E4-4A48-B69B-AD07B2D71031}" srcOrd="0" destOrd="0" presId="urn:microsoft.com/office/officeart/2008/layout/LinedList"/>
    <dgm:cxn modelId="{69C2908B-0E50-4F31-8DA9-DBAD870D3366}" type="presParOf" srcId="{71AA54B3-B469-4347-8BBE-8CEA4D828CAF}" destId="{2001D4C0-90CC-4942-88D5-012DED4EF201}" srcOrd="1" destOrd="0" presId="urn:microsoft.com/office/officeart/2008/layout/LinedList"/>
    <dgm:cxn modelId="{DD8DD632-7E43-460C-A39B-FDE35983DEF8}" type="presParOf" srcId="{71AA54B3-B469-4347-8BBE-8CEA4D828CAF}" destId="{174A6B14-65AF-427D-8C70-94A08C6CCF5B}" srcOrd="2" destOrd="0" presId="urn:microsoft.com/office/officeart/2008/layout/LinedList"/>
    <dgm:cxn modelId="{9787B624-7448-447C-AB27-D5089F5A6E3A}" type="presParOf" srcId="{66A176A6-09B8-4017-B727-E85F0B669418}" destId="{833967C1-DB02-48E9-A69F-0E0D8F0D816C}" srcOrd="14" destOrd="0" presId="urn:microsoft.com/office/officeart/2008/layout/LinedList"/>
    <dgm:cxn modelId="{AB7EDF59-6AAE-4406-AAD5-AE70AA091D04}" type="presParOf" srcId="{66A176A6-09B8-4017-B727-E85F0B669418}" destId="{3D6D5A75-94B9-4782-879C-1E5E13EB30F8}" srcOrd="15" destOrd="0" presId="urn:microsoft.com/office/officeart/2008/layout/LinedList"/>
    <dgm:cxn modelId="{8839A080-4A5A-42F9-A46D-43F6E49D2EBF}" type="presParOf" srcId="{66A176A6-09B8-4017-B727-E85F0B669418}" destId="{45582A1B-B6F4-43D4-8766-71C782312C44}" srcOrd="16" destOrd="0" presId="urn:microsoft.com/office/officeart/2008/layout/LinedList"/>
    <dgm:cxn modelId="{40C3BF8A-A480-4641-8333-BF0CDCB4E63F}" type="presParOf" srcId="{45582A1B-B6F4-43D4-8766-71C782312C44}" destId="{34019C6B-B090-45EA-B230-DFED12CFEA6F}" srcOrd="0" destOrd="0" presId="urn:microsoft.com/office/officeart/2008/layout/LinedList"/>
    <dgm:cxn modelId="{563A5A1A-11B9-4C22-838D-CD7A8DB87F38}" type="presParOf" srcId="{45582A1B-B6F4-43D4-8766-71C782312C44}" destId="{3C5CCECC-BD60-47F4-911A-26A7491E0B65}" srcOrd="1" destOrd="0" presId="urn:microsoft.com/office/officeart/2008/layout/LinedList"/>
    <dgm:cxn modelId="{6292BD16-8C80-41B9-8111-73C0AF8AD330}" type="presParOf" srcId="{45582A1B-B6F4-43D4-8766-71C782312C44}" destId="{55AD5DAD-EF7E-465A-ACE1-32B520FD89C1}" srcOrd="2" destOrd="0" presId="urn:microsoft.com/office/officeart/2008/layout/LinedList"/>
    <dgm:cxn modelId="{79AFA8CE-4323-4D03-87D3-21302587016A}" type="presParOf" srcId="{66A176A6-09B8-4017-B727-E85F0B669418}" destId="{4241A348-0EAA-452A-B446-8F293A434A04}" srcOrd="17" destOrd="0" presId="urn:microsoft.com/office/officeart/2008/layout/LinedList"/>
    <dgm:cxn modelId="{395E3B44-9DDF-4FC3-BD64-83F9D288E161}" type="presParOf" srcId="{66A176A6-09B8-4017-B727-E85F0B669418}" destId="{53D10699-1B9E-493E-9C39-6BCA8F5AC1C8}" srcOrd="18" destOrd="0" presId="urn:microsoft.com/office/officeart/2008/layout/LinedList"/>
  </dgm:cxnLst>
  <dgm:bg>
    <a:solidFill>
      <a:schemeClr val="accent4">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655267-26DD-41A1-939C-D5E73AEFE5A6}"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n-US"/>
        </a:p>
      </dgm:t>
    </dgm:pt>
    <dgm:pt modelId="{D1381D12-1068-497C-9B71-83AA2F3F3FA3}">
      <dgm:prSet phldrT="[Text]"/>
      <dgm:spPr/>
      <dgm:t>
        <a:bodyPr/>
        <a:lstStyle/>
        <a:p>
          <a:r>
            <a:rPr lang="en-US" dirty="0"/>
            <a:t>Employee arrives </a:t>
          </a:r>
        </a:p>
        <a:p>
          <a:r>
            <a:rPr lang="en-US" dirty="0"/>
            <a:t>in-country</a:t>
          </a:r>
        </a:p>
      </dgm:t>
    </dgm:pt>
    <dgm:pt modelId="{619A1C92-7F9C-4D0B-ADBD-E3CA91A5792C}" type="parTrans" cxnId="{4D0CDDF5-30C7-49B8-B79A-F2A14F2B5CAF}">
      <dgm:prSet/>
      <dgm:spPr/>
      <dgm:t>
        <a:bodyPr/>
        <a:lstStyle/>
        <a:p>
          <a:endParaRPr lang="en-US"/>
        </a:p>
      </dgm:t>
    </dgm:pt>
    <dgm:pt modelId="{68639FE8-8BDE-4DAD-BC12-B007C9039DF6}" type="sibTrans" cxnId="{4D0CDDF5-30C7-49B8-B79A-F2A14F2B5CAF}">
      <dgm:prSet/>
      <dgm:spPr/>
      <dgm:t>
        <a:bodyPr/>
        <a:lstStyle/>
        <a:p>
          <a:endParaRPr lang="en-US" dirty="0"/>
        </a:p>
      </dgm:t>
    </dgm:pt>
    <dgm:pt modelId="{87430B59-3404-4471-974A-DD8522DCCF8E}">
      <dgm:prSet phldrT="[Text]"/>
      <dgm:spPr/>
      <dgm:t>
        <a:bodyPr/>
        <a:lstStyle/>
        <a:p>
          <a:r>
            <a:rPr lang="en-US" dirty="0"/>
            <a:t>Employee enters temporary quarters at duty location</a:t>
          </a:r>
        </a:p>
      </dgm:t>
    </dgm:pt>
    <dgm:pt modelId="{547D936E-B193-4C56-ABC8-49B39FF0F1EB}" type="parTrans" cxnId="{9A4BB8A7-D9D3-426E-9280-4AE21987E3AC}">
      <dgm:prSet/>
      <dgm:spPr/>
      <dgm:t>
        <a:bodyPr/>
        <a:lstStyle/>
        <a:p>
          <a:endParaRPr lang="en-US"/>
        </a:p>
      </dgm:t>
    </dgm:pt>
    <dgm:pt modelId="{5CAA7B84-ADAA-4CF2-A1CB-8B5B1C8A64E1}" type="sibTrans" cxnId="{9A4BB8A7-D9D3-426E-9280-4AE21987E3AC}">
      <dgm:prSet/>
      <dgm:spPr/>
      <dgm:t>
        <a:bodyPr/>
        <a:lstStyle/>
        <a:p>
          <a:endParaRPr lang="en-US" dirty="0"/>
        </a:p>
      </dgm:t>
    </dgm:pt>
    <dgm:pt modelId="{C9AE131D-B98F-40EA-BE9C-782934D3B6E8}">
      <dgm:prSet phldrT="[Text]"/>
      <dgm:spPr/>
      <dgm:t>
        <a:bodyPr/>
        <a:lstStyle/>
        <a:p>
          <a:r>
            <a:rPr lang="en-US" dirty="0"/>
            <a:t>Employee keeps itemized track of all expenses</a:t>
          </a:r>
        </a:p>
      </dgm:t>
    </dgm:pt>
    <dgm:pt modelId="{D0959BFA-8D17-466B-9942-53390B745E76}" type="parTrans" cxnId="{5269865B-A3ED-4E60-BB1B-40FCBAAEF876}">
      <dgm:prSet/>
      <dgm:spPr/>
      <dgm:t>
        <a:bodyPr/>
        <a:lstStyle/>
        <a:p>
          <a:endParaRPr lang="en-US"/>
        </a:p>
      </dgm:t>
    </dgm:pt>
    <dgm:pt modelId="{7E029D1A-8717-456B-BB29-A1A5AC80E264}" type="sibTrans" cxnId="{5269865B-A3ED-4E60-BB1B-40FCBAAEF876}">
      <dgm:prSet/>
      <dgm:spPr/>
      <dgm:t>
        <a:bodyPr/>
        <a:lstStyle/>
        <a:p>
          <a:endParaRPr lang="en-US" dirty="0"/>
        </a:p>
      </dgm:t>
    </dgm:pt>
    <dgm:pt modelId="{A797998D-F6A1-400A-B7A4-3330A572E19E}">
      <dgm:prSet phldrT="[Text]"/>
      <dgm:spPr/>
      <dgm:t>
        <a:bodyPr/>
        <a:lstStyle/>
        <a:p>
          <a:r>
            <a:rPr lang="en-US" dirty="0"/>
            <a:t>Employee aggressively looks for permanent quarters</a:t>
          </a:r>
        </a:p>
      </dgm:t>
    </dgm:pt>
    <dgm:pt modelId="{C6EDB02C-1ADA-4CDC-A845-3BC3A208A141}" type="parTrans" cxnId="{2FBD25E9-8F9B-42F7-A9EA-24B96B59946F}">
      <dgm:prSet/>
      <dgm:spPr/>
      <dgm:t>
        <a:bodyPr/>
        <a:lstStyle/>
        <a:p>
          <a:endParaRPr lang="en-US"/>
        </a:p>
      </dgm:t>
    </dgm:pt>
    <dgm:pt modelId="{B6BB5CC2-8262-4C79-A6FD-8BDE1583E605}" type="sibTrans" cxnId="{2FBD25E9-8F9B-42F7-A9EA-24B96B59946F}">
      <dgm:prSet/>
      <dgm:spPr/>
      <dgm:t>
        <a:bodyPr/>
        <a:lstStyle/>
        <a:p>
          <a:endParaRPr lang="en-US" dirty="0"/>
        </a:p>
      </dgm:t>
    </dgm:pt>
    <dgm:pt modelId="{177EF741-86E6-413C-82D0-9A3FAC7331AC}">
      <dgm:prSet phldrT="[Text]"/>
      <dgm:spPr/>
      <dgm:t>
        <a:bodyPr/>
        <a:lstStyle/>
        <a:p>
          <a:r>
            <a:rPr lang="en-US" dirty="0"/>
            <a:t>Employee signs SF-1190 and has supervisor and RM sign SF-1190</a:t>
          </a:r>
        </a:p>
      </dgm:t>
    </dgm:pt>
    <dgm:pt modelId="{30829630-5009-48AA-AB68-9CB6BEFCB324}" type="parTrans" cxnId="{5FDF9C1A-5178-4D68-80E4-5D6AB7E3E065}">
      <dgm:prSet/>
      <dgm:spPr/>
      <dgm:t>
        <a:bodyPr/>
        <a:lstStyle/>
        <a:p>
          <a:endParaRPr lang="en-US"/>
        </a:p>
      </dgm:t>
    </dgm:pt>
    <dgm:pt modelId="{127D9122-D3D3-4214-AEB8-2B6FCD9ECDDD}" type="sibTrans" cxnId="{5FDF9C1A-5178-4D68-80E4-5D6AB7E3E065}">
      <dgm:prSet/>
      <dgm:spPr/>
      <dgm:t>
        <a:bodyPr/>
        <a:lstStyle/>
        <a:p>
          <a:endParaRPr lang="en-US" dirty="0"/>
        </a:p>
      </dgm:t>
    </dgm:pt>
    <dgm:pt modelId="{43FA848C-FA36-48A2-92CC-C5E8BFF5AA5E}">
      <dgm:prSet/>
      <dgm:spPr/>
      <dgm:t>
        <a:bodyPr/>
        <a:lstStyle/>
        <a:p>
          <a:r>
            <a:rPr lang="en-US" dirty="0"/>
            <a:t>Employee submits receipts and paperwork through Service Now</a:t>
          </a:r>
        </a:p>
      </dgm:t>
    </dgm:pt>
    <dgm:pt modelId="{14B92625-850E-4C05-8CC9-04AACF19A001}" type="parTrans" cxnId="{6685C73F-7576-42F8-84BC-76F09F85380A}">
      <dgm:prSet/>
      <dgm:spPr/>
      <dgm:t>
        <a:bodyPr/>
        <a:lstStyle/>
        <a:p>
          <a:endParaRPr lang="en-US"/>
        </a:p>
      </dgm:t>
    </dgm:pt>
    <dgm:pt modelId="{5D10FEEA-CEC2-4FF8-8370-4D3E59A0EB25}" type="sibTrans" cxnId="{6685C73F-7576-42F8-84BC-76F09F85380A}">
      <dgm:prSet/>
      <dgm:spPr/>
      <dgm:t>
        <a:bodyPr/>
        <a:lstStyle/>
        <a:p>
          <a:endParaRPr lang="en-US" dirty="0"/>
        </a:p>
      </dgm:t>
    </dgm:pt>
    <dgm:pt modelId="{B829875C-1CE0-4E1C-82D9-4308E7325AD5}">
      <dgm:prSet/>
      <dgm:spPr/>
      <dgm:t>
        <a:bodyPr/>
        <a:lstStyle/>
        <a:p>
          <a:r>
            <a:rPr lang="en-US" dirty="0"/>
            <a:t>CPAC reviews request and submits to DFAS for payment</a:t>
          </a:r>
        </a:p>
      </dgm:t>
    </dgm:pt>
    <dgm:pt modelId="{8981DEE3-2C58-4FC5-BA5E-98351076B076}" type="parTrans" cxnId="{966C1B23-C517-49FB-B0A3-AC8DF7BCA3D5}">
      <dgm:prSet/>
      <dgm:spPr/>
      <dgm:t>
        <a:bodyPr/>
        <a:lstStyle/>
        <a:p>
          <a:endParaRPr lang="en-US"/>
        </a:p>
      </dgm:t>
    </dgm:pt>
    <dgm:pt modelId="{EE2EF2EB-8FCC-4472-BA96-B2985C437ECA}" type="sibTrans" cxnId="{966C1B23-C517-49FB-B0A3-AC8DF7BCA3D5}">
      <dgm:prSet/>
      <dgm:spPr/>
      <dgm:t>
        <a:bodyPr/>
        <a:lstStyle/>
        <a:p>
          <a:endParaRPr lang="en-US" dirty="0"/>
        </a:p>
      </dgm:t>
    </dgm:pt>
    <dgm:pt modelId="{C92320DC-2D30-4D9D-8A85-1AA089919256}">
      <dgm:prSet/>
      <dgm:spPr/>
      <dgm:t>
        <a:bodyPr/>
        <a:lstStyle/>
        <a:p>
          <a:r>
            <a:rPr lang="en-US" dirty="0"/>
            <a:t>DFAS reviews and approves release of payment</a:t>
          </a:r>
        </a:p>
      </dgm:t>
    </dgm:pt>
    <dgm:pt modelId="{BACF2ECF-AE8F-4800-928F-637DDA75806F}" type="parTrans" cxnId="{6A479F6C-2D96-414F-9178-270232C1B179}">
      <dgm:prSet/>
      <dgm:spPr/>
      <dgm:t>
        <a:bodyPr/>
        <a:lstStyle/>
        <a:p>
          <a:endParaRPr lang="en-US"/>
        </a:p>
      </dgm:t>
    </dgm:pt>
    <dgm:pt modelId="{CCA40A52-47EB-4A8D-A0D8-491AF9E2D446}" type="sibTrans" cxnId="{6A479F6C-2D96-414F-9178-270232C1B179}">
      <dgm:prSet/>
      <dgm:spPr/>
      <dgm:t>
        <a:bodyPr/>
        <a:lstStyle/>
        <a:p>
          <a:endParaRPr lang="en-US" dirty="0"/>
        </a:p>
      </dgm:t>
    </dgm:pt>
    <dgm:pt modelId="{6A8602F5-32EB-49CA-821E-A72454631F71}">
      <dgm:prSet/>
      <dgm:spPr/>
      <dgm:t>
        <a:bodyPr/>
        <a:lstStyle/>
        <a:p>
          <a:r>
            <a:rPr lang="en-US" dirty="0"/>
            <a:t>Funds electronically transferred to employee bank account</a:t>
          </a:r>
        </a:p>
      </dgm:t>
    </dgm:pt>
    <dgm:pt modelId="{695401D9-6A03-41DE-AD91-090F65EB5C03}" type="parTrans" cxnId="{653BE678-9477-4CF6-A8A4-9D4BF44ADEEA}">
      <dgm:prSet/>
      <dgm:spPr/>
      <dgm:t>
        <a:bodyPr/>
        <a:lstStyle/>
        <a:p>
          <a:endParaRPr lang="en-US"/>
        </a:p>
      </dgm:t>
    </dgm:pt>
    <dgm:pt modelId="{87CF3E7E-22CE-4E15-A6FD-87F1CC4EE1CA}" type="sibTrans" cxnId="{653BE678-9477-4CF6-A8A4-9D4BF44ADEEA}">
      <dgm:prSet/>
      <dgm:spPr/>
      <dgm:t>
        <a:bodyPr/>
        <a:lstStyle/>
        <a:p>
          <a:endParaRPr lang="en-US"/>
        </a:p>
      </dgm:t>
    </dgm:pt>
    <dgm:pt modelId="{292F57A3-1CB2-4097-A803-0B85E604F5CB}" type="pres">
      <dgm:prSet presAssocID="{26655267-26DD-41A1-939C-D5E73AEFE5A6}" presName="diagram" presStyleCnt="0">
        <dgm:presLayoutVars>
          <dgm:dir/>
          <dgm:resizeHandles val="exact"/>
        </dgm:presLayoutVars>
      </dgm:prSet>
      <dgm:spPr/>
    </dgm:pt>
    <dgm:pt modelId="{09FB563B-3341-411C-86B8-B2436823AAAE}" type="pres">
      <dgm:prSet presAssocID="{D1381D12-1068-497C-9B71-83AA2F3F3FA3}" presName="node" presStyleLbl="node1" presStyleIdx="0" presStyleCnt="9">
        <dgm:presLayoutVars>
          <dgm:bulletEnabled val="1"/>
        </dgm:presLayoutVars>
      </dgm:prSet>
      <dgm:spPr/>
    </dgm:pt>
    <dgm:pt modelId="{9610C195-8644-4C33-90EB-6E3F36EB3F35}" type="pres">
      <dgm:prSet presAssocID="{68639FE8-8BDE-4DAD-BC12-B007C9039DF6}" presName="sibTrans" presStyleLbl="sibTrans2D1" presStyleIdx="0" presStyleCnt="8"/>
      <dgm:spPr/>
    </dgm:pt>
    <dgm:pt modelId="{3FFD1D3F-46D3-4BC9-900C-9D6C11A302E9}" type="pres">
      <dgm:prSet presAssocID="{68639FE8-8BDE-4DAD-BC12-B007C9039DF6}" presName="connectorText" presStyleLbl="sibTrans2D1" presStyleIdx="0" presStyleCnt="8"/>
      <dgm:spPr/>
    </dgm:pt>
    <dgm:pt modelId="{F36A0023-2D1E-4FF8-8905-EC7F8E9DD70D}" type="pres">
      <dgm:prSet presAssocID="{87430B59-3404-4471-974A-DD8522DCCF8E}" presName="node" presStyleLbl="node1" presStyleIdx="1" presStyleCnt="9">
        <dgm:presLayoutVars>
          <dgm:bulletEnabled val="1"/>
        </dgm:presLayoutVars>
      </dgm:prSet>
      <dgm:spPr/>
    </dgm:pt>
    <dgm:pt modelId="{5FB1166C-4D86-42E0-8D0E-4C8199F31B91}" type="pres">
      <dgm:prSet presAssocID="{5CAA7B84-ADAA-4CF2-A1CB-8B5B1C8A64E1}" presName="sibTrans" presStyleLbl="sibTrans2D1" presStyleIdx="1" presStyleCnt="8"/>
      <dgm:spPr/>
    </dgm:pt>
    <dgm:pt modelId="{2810E3C7-F6C9-45C1-A09D-C8A613BE3E72}" type="pres">
      <dgm:prSet presAssocID="{5CAA7B84-ADAA-4CF2-A1CB-8B5B1C8A64E1}" presName="connectorText" presStyleLbl="sibTrans2D1" presStyleIdx="1" presStyleCnt="8"/>
      <dgm:spPr/>
    </dgm:pt>
    <dgm:pt modelId="{1A35765F-78D7-4FA4-8EBC-F43BE5257B73}" type="pres">
      <dgm:prSet presAssocID="{C9AE131D-B98F-40EA-BE9C-782934D3B6E8}" presName="node" presStyleLbl="node1" presStyleIdx="2" presStyleCnt="9">
        <dgm:presLayoutVars>
          <dgm:bulletEnabled val="1"/>
        </dgm:presLayoutVars>
      </dgm:prSet>
      <dgm:spPr/>
    </dgm:pt>
    <dgm:pt modelId="{7D39ECBF-4C42-4675-B72F-293D0B2FB8DC}" type="pres">
      <dgm:prSet presAssocID="{7E029D1A-8717-456B-BB29-A1A5AC80E264}" presName="sibTrans" presStyleLbl="sibTrans2D1" presStyleIdx="2" presStyleCnt="8"/>
      <dgm:spPr/>
    </dgm:pt>
    <dgm:pt modelId="{E677C781-251B-4F97-9E97-FDAB5823E611}" type="pres">
      <dgm:prSet presAssocID="{7E029D1A-8717-456B-BB29-A1A5AC80E264}" presName="connectorText" presStyleLbl="sibTrans2D1" presStyleIdx="2" presStyleCnt="8"/>
      <dgm:spPr/>
    </dgm:pt>
    <dgm:pt modelId="{1C65BB08-1003-403A-8193-8B29B4649461}" type="pres">
      <dgm:prSet presAssocID="{A797998D-F6A1-400A-B7A4-3330A572E19E}" presName="node" presStyleLbl="node1" presStyleIdx="3" presStyleCnt="9">
        <dgm:presLayoutVars>
          <dgm:bulletEnabled val="1"/>
        </dgm:presLayoutVars>
      </dgm:prSet>
      <dgm:spPr/>
    </dgm:pt>
    <dgm:pt modelId="{5D3EEA48-1CFA-418B-BF80-7586960E14FF}" type="pres">
      <dgm:prSet presAssocID="{B6BB5CC2-8262-4C79-A6FD-8BDE1583E605}" presName="sibTrans" presStyleLbl="sibTrans2D1" presStyleIdx="3" presStyleCnt="8"/>
      <dgm:spPr/>
    </dgm:pt>
    <dgm:pt modelId="{7F672937-DFE3-4509-B71F-143F9793A453}" type="pres">
      <dgm:prSet presAssocID="{B6BB5CC2-8262-4C79-A6FD-8BDE1583E605}" presName="connectorText" presStyleLbl="sibTrans2D1" presStyleIdx="3" presStyleCnt="8"/>
      <dgm:spPr/>
    </dgm:pt>
    <dgm:pt modelId="{8DDC617C-4BB7-4CDB-A733-C37458DCDB1C}" type="pres">
      <dgm:prSet presAssocID="{177EF741-86E6-413C-82D0-9A3FAC7331AC}" presName="node" presStyleLbl="node1" presStyleIdx="4" presStyleCnt="9">
        <dgm:presLayoutVars>
          <dgm:bulletEnabled val="1"/>
        </dgm:presLayoutVars>
      </dgm:prSet>
      <dgm:spPr/>
    </dgm:pt>
    <dgm:pt modelId="{9BC21A43-55F8-41AD-972E-02498C99A662}" type="pres">
      <dgm:prSet presAssocID="{127D9122-D3D3-4214-AEB8-2B6FCD9ECDDD}" presName="sibTrans" presStyleLbl="sibTrans2D1" presStyleIdx="4" presStyleCnt="8"/>
      <dgm:spPr/>
    </dgm:pt>
    <dgm:pt modelId="{4487EE70-2D0B-4E32-ADC8-88A951D6F417}" type="pres">
      <dgm:prSet presAssocID="{127D9122-D3D3-4214-AEB8-2B6FCD9ECDDD}" presName="connectorText" presStyleLbl="sibTrans2D1" presStyleIdx="4" presStyleCnt="8"/>
      <dgm:spPr/>
    </dgm:pt>
    <dgm:pt modelId="{A9E4B459-AEAE-4635-B188-FB9A1E9C58E0}" type="pres">
      <dgm:prSet presAssocID="{43FA848C-FA36-48A2-92CC-C5E8BFF5AA5E}" presName="node" presStyleLbl="node1" presStyleIdx="5" presStyleCnt="9">
        <dgm:presLayoutVars>
          <dgm:bulletEnabled val="1"/>
        </dgm:presLayoutVars>
      </dgm:prSet>
      <dgm:spPr/>
    </dgm:pt>
    <dgm:pt modelId="{3DD4B8AF-135B-4994-8214-D60DFC1379E2}" type="pres">
      <dgm:prSet presAssocID="{5D10FEEA-CEC2-4FF8-8370-4D3E59A0EB25}" presName="sibTrans" presStyleLbl="sibTrans2D1" presStyleIdx="5" presStyleCnt="8"/>
      <dgm:spPr/>
    </dgm:pt>
    <dgm:pt modelId="{EE3B019B-85D7-4380-AD47-4902B73D38B2}" type="pres">
      <dgm:prSet presAssocID="{5D10FEEA-CEC2-4FF8-8370-4D3E59A0EB25}" presName="connectorText" presStyleLbl="sibTrans2D1" presStyleIdx="5" presStyleCnt="8"/>
      <dgm:spPr/>
    </dgm:pt>
    <dgm:pt modelId="{EAAED064-DE9E-412D-BA95-16AE465967CF}" type="pres">
      <dgm:prSet presAssocID="{B829875C-1CE0-4E1C-82D9-4308E7325AD5}" presName="node" presStyleLbl="node1" presStyleIdx="6" presStyleCnt="9">
        <dgm:presLayoutVars>
          <dgm:bulletEnabled val="1"/>
        </dgm:presLayoutVars>
      </dgm:prSet>
      <dgm:spPr/>
    </dgm:pt>
    <dgm:pt modelId="{02808337-4172-4B39-A87C-1EF6A6A13FBC}" type="pres">
      <dgm:prSet presAssocID="{EE2EF2EB-8FCC-4472-BA96-B2985C437ECA}" presName="sibTrans" presStyleLbl="sibTrans2D1" presStyleIdx="6" presStyleCnt="8"/>
      <dgm:spPr/>
    </dgm:pt>
    <dgm:pt modelId="{EAEB47FA-F824-4E4F-A7EB-90E52296AD34}" type="pres">
      <dgm:prSet presAssocID="{EE2EF2EB-8FCC-4472-BA96-B2985C437ECA}" presName="connectorText" presStyleLbl="sibTrans2D1" presStyleIdx="6" presStyleCnt="8"/>
      <dgm:spPr/>
    </dgm:pt>
    <dgm:pt modelId="{9D7FA98E-A8C2-459B-9D3F-A0249292819D}" type="pres">
      <dgm:prSet presAssocID="{C92320DC-2D30-4D9D-8A85-1AA089919256}" presName="node" presStyleLbl="node1" presStyleIdx="7" presStyleCnt="9">
        <dgm:presLayoutVars>
          <dgm:bulletEnabled val="1"/>
        </dgm:presLayoutVars>
      </dgm:prSet>
      <dgm:spPr/>
    </dgm:pt>
    <dgm:pt modelId="{FF27C88C-D20E-43F5-97B2-B0D7D5E8F577}" type="pres">
      <dgm:prSet presAssocID="{CCA40A52-47EB-4A8D-A0D8-491AF9E2D446}" presName="sibTrans" presStyleLbl="sibTrans2D1" presStyleIdx="7" presStyleCnt="8"/>
      <dgm:spPr/>
    </dgm:pt>
    <dgm:pt modelId="{83ECB7E2-6CFC-4E6F-A387-45502DF3ED74}" type="pres">
      <dgm:prSet presAssocID="{CCA40A52-47EB-4A8D-A0D8-491AF9E2D446}" presName="connectorText" presStyleLbl="sibTrans2D1" presStyleIdx="7" presStyleCnt="8"/>
      <dgm:spPr/>
    </dgm:pt>
    <dgm:pt modelId="{F5026AD4-4502-4AEE-ACA6-36B2B2E87480}" type="pres">
      <dgm:prSet presAssocID="{6A8602F5-32EB-49CA-821E-A72454631F71}" presName="node" presStyleLbl="node1" presStyleIdx="8" presStyleCnt="9">
        <dgm:presLayoutVars>
          <dgm:bulletEnabled val="1"/>
        </dgm:presLayoutVars>
      </dgm:prSet>
      <dgm:spPr/>
    </dgm:pt>
  </dgm:ptLst>
  <dgm:cxnLst>
    <dgm:cxn modelId="{7C925F0A-7A36-4C30-8BAF-66CED9BA6F4C}" type="presOf" srcId="{127D9122-D3D3-4214-AEB8-2B6FCD9ECDDD}" destId="{4487EE70-2D0B-4E32-ADC8-88A951D6F417}" srcOrd="1" destOrd="0" presId="urn:microsoft.com/office/officeart/2005/8/layout/process5"/>
    <dgm:cxn modelId="{205C300E-88D1-49B4-A644-E610CAA7FB6F}" type="presOf" srcId="{EE2EF2EB-8FCC-4472-BA96-B2985C437ECA}" destId="{02808337-4172-4B39-A87C-1EF6A6A13FBC}" srcOrd="0" destOrd="0" presId="urn:microsoft.com/office/officeart/2005/8/layout/process5"/>
    <dgm:cxn modelId="{5FDF9C1A-5178-4D68-80E4-5D6AB7E3E065}" srcId="{26655267-26DD-41A1-939C-D5E73AEFE5A6}" destId="{177EF741-86E6-413C-82D0-9A3FAC7331AC}" srcOrd="4" destOrd="0" parTransId="{30829630-5009-48AA-AB68-9CB6BEFCB324}" sibTransId="{127D9122-D3D3-4214-AEB8-2B6FCD9ECDDD}"/>
    <dgm:cxn modelId="{E1D5FD1E-5162-431D-A4BC-4198CFF1C839}" type="presOf" srcId="{C92320DC-2D30-4D9D-8A85-1AA089919256}" destId="{9D7FA98E-A8C2-459B-9D3F-A0249292819D}" srcOrd="0" destOrd="0" presId="urn:microsoft.com/office/officeart/2005/8/layout/process5"/>
    <dgm:cxn modelId="{966C1B23-C517-49FB-B0A3-AC8DF7BCA3D5}" srcId="{26655267-26DD-41A1-939C-D5E73AEFE5A6}" destId="{B829875C-1CE0-4E1C-82D9-4308E7325AD5}" srcOrd="6" destOrd="0" parTransId="{8981DEE3-2C58-4FC5-BA5E-98351076B076}" sibTransId="{EE2EF2EB-8FCC-4472-BA96-B2985C437ECA}"/>
    <dgm:cxn modelId="{D4ED0025-47CA-4429-9206-BE3ED6BDB74F}" type="presOf" srcId="{43FA848C-FA36-48A2-92CC-C5E8BFF5AA5E}" destId="{A9E4B459-AEAE-4635-B188-FB9A1E9C58E0}" srcOrd="0" destOrd="0" presId="urn:microsoft.com/office/officeart/2005/8/layout/process5"/>
    <dgm:cxn modelId="{CA1A0227-16F6-4ED1-9A74-C023BEE6A01E}" type="presOf" srcId="{CCA40A52-47EB-4A8D-A0D8-491AF9E2D446}" destId="{FF27C88C-D20E-43F5-97B2-B0D7D5E8F577}" srcOrd="0" destOrd="0" presId="urn:microsoft.com/office/officeart/2005/8/layout/process5"/>
    <dgm:cxn modelId="{6E3BC92D-0813-47CE-BFA9-256CDA95C938}" type="presOf" srcId="{5CAA7B84-ADAA-4CF2-A1CB-8B5B1C8A64E1}" destId="{2810E3C7-F6C9-45C1-A09D-C8A613BE3E72}" srcOrd="1" destOrd="0" presId="urn:microsoft.com/office/officeart/2005/8/layout/process5"/>
    <dgm:cxn modelId="{6685C73F-7576-42F8-84BC-76F09F85380A}" srcId="{26655267-26DD-41A1-939C-D5E73AEFE5A6}" destId="{43FA848C-FA36-48A2-92CC-C5E8BFF5AA5E}" srcOrd="5" destOrd="0" parTransId="{14B92625-850E-4C05-8CC9-04AACF19A001}" sibTransId="{5D10FEEA-CEC2-4FF8-8370-4D3E59A0EB25}"/>
    <dgm:cxn modelId="{5269865B-A3ED-4E60-BB1B-40FCBAAEF876}" srcId="{26655267-26DD-41A1-939C-D5E73AEFE5A6}" destId="{C9AE131D-B98F-40EA-BE9C-782934D3B6E8}" srcOrd="2" destOrd="0" parTransId="{D0959BFA-8D17-466B-9942-53390B745E76}" sibTransId="{7E029D1A-8717-456B-BB29-A1A5AC80E264}"/>
    <dgm:cxn modelId="{52AEC15B-FC72-4A28-8C11-F8FE656F1AC3}" type="presOf" srcId="{68639FE8-8BDE-4DAD-BC12-B007C9039DF6}" destId="{3FFD1D3F-46D3-4BC9-900C-9D6C11A302E9}" srcOrd="1" destOrd="0" presId="urn:microsoft.com/office/officeart/2005/8/layout/process5"/>
    <dgm:cxn modelId="{597B545D-E736-4DA6-A804-C3718BAA4C95}" type="presOf" srcId="{7E029D1A-8717-456B-BB29-A1A5AC80E264}" destId="{E677C781-251B-4F97-9E97-FDAB5823E611}" srcOrd="1" destOrd="0" presId="urn:microsoft.com/office/officeart/2005/8/layout/process5"/>
    <dgm:cxn modelId="{6A479F6C-2D96-414F-9178-270232C1B179}" srcId="{26655267-26DD-41A1-939C-D5E73AEFE5A6}" destId="{C92320DC-2D30-4D9D-8A85-1AA089919256}" srcOrd="7" destOrd="0" parTransId="{BACF2ECF-AE8F-4800-928F-637DDA75806F}" sibTransId="{CCA40A52-47EB-4A8D-A0D8-491AF9E2D446}"/>
    <dgm:cxn modelId="{26925F4F-20C4-433D-A9A0-D6D2FF4F498B}" type="presOf" srcId="{B6BB5CC2-8262-4C79-A6FD-8BDE1583E605}" destId="{5D3EEA48-1CFA-418B-BF80-7586960E14FF}" srcOrd="0" destOrd="0" presId="urn:microsoft.com/office/officeart/2005/8/layout/process5"/>
    <dgm:cxn modelId="{977BBE72-DCBF-4DF3-A8B8-E487F507930C}" type="presOf" srcId="{B6BB5CC2-8262-4C79-A6FD-8BDE1583E605}" destId="{7F672937-DFE3-4509-B71F-143F9793A453}" srcOrd="1" destOrd="0" presId="urn:microsoft.com/office/officeart/2005/8/layout/process5"/>
    <dgm:cxn modelId="{31038378-128C-4190-BAEC-250AA7BB2E4E}" type="presOf" srcId="{87430B59-3404-4471-974A-DD8522DCCF8E}" destId="{F36A0023-2D1E-4FF8-8905-EC7F8E9DD70D}" srcOrd="0" destOrd="0" presId="urn:microsoft.com/office/officeart/2005/8/layout/process5"/>
    <dgm:cxn modelId="{653BE678-9477-4CF6-A8A4-9D4BF44ADEEA}" srcId="{26655267-26DD-41A1-939C-D5E73AEFE5A6}" destId="{6A8602F5-32EB-49CA-821E-A72454631F71}" srcOrd="8" destOrd="0" parTransId="{695401D9-6A03-41DE-AD91-090F65EB5C03}" sibTransId="{87CF3E7E-22CE-4E15-A6FD-87F1CC4EE1CA}"/>
    <dgm:cxn modelId="{5BF90D7A-5BD7-4668-B309-371A5DF89C3E}" type="presOf" srcId="{5D10FEEA-CEC2-4FF8-8370-4D3E59A0EB25}" destId="{3DD4B8AF-135B-4994-8214-D60DFC1379E2}" srcOrd="0" destOrd="0" presId="urn:microsoft.com/office/officeart/2005/8/layout/process5"/>
    <dgm:cxn modelId="{25D26E7B-44FC-4EBE-BDDA-C3C4EFD6802C}" type="presOf" srcId="{5CAA7B84-ADAA-4CF2-A1CB-8B5B1C8A64E1}" destId="{5FB1166C-4D86-42E0-8D0E-4C8199F31B91}" srcOrd="0" destOrd="0" presId="urn:microsoft.com/office/officeart/2005/8/layout/process5"/>
    <dgm:cxn modelId="{7B4A688C-A33F-4D49-9404-E95115933384}" type="presOf" srcId="{C9AE131D-B98F-40EA-BE9C-782934D3B6E8}" destId="{1A35765F-78D7-4FA4-8EBC-F43BE5257B73}" srcOrd="0" destOrd="0" presId="urn:microsoft.com/office/officeart/2005/8/layout/process5"/>
    <dgm:cxn modelId="{9D0F729E-E382-4E0B-8772-2837A444DAC6}" type="presOf" srcId="{A797998D-F6A1-400A-B7A4-3330A572E19E}" destId="{1C65BB08-1003-403A-8193-8B29B4649461}" srcOrd="0" destOrd="0" presId="urn:microsoft.com/office/officeart/2005/8/layout/process5"/>
    <dgm:cxn modelId="{F1A386A0-45E1-4FC9-B30E-CA0695E39F40}" type="presOf" srcId="{26655267-26DD-41A1-939C-D5E73AEFE5A6}" destId="{292F57A3-1CB2-4097-A803-0B85E604F5CB}" srcOrd="0" destOrd="0" presId="urn:microsoft.com/office/officeart/2005/8/layout/process5"/>
    <dgm:cxn modelId="{4E0AB3A6-A8AB-4DCF-8D72-A1B9CBC52F8B}" type="presOf" srcId="{5D10FEEA-CEC2-4FF8-8370-4D3E59A0EB25}" destId="{EE3B019B-85D7-4380-AD47-4902B73D38B2}" srcOrd="1" destOrd="0" presId="urn:microsoft.com/office/officeart/2005/8/layout/process5"/>
    <dgm:cxn modelId="{9A4BB8A7-D9D3-426E-9280-4AE21987E3AC}" srcId="{26655267-26DD-41A1-939C-D5E73AEFE5A6}" destId="{87430B59-3404-4471-974A-DD8522DCCF8E}" srcOrd="1" destOrd="0" parTransId="{547D936E-B193-4C56-ABC8-49B39FF0F1EB}" sibTransId="{5CAA7B84-ADAA-4CF2-A1CB-8B5B1C8A64E1}"/>
    <dgm:cxn modelId="{D79F5FAD-8ADC-42E1-83AE-85E4652489C2}" type="presOf" srcId="{127D9122-D3D3-4214-AEB8-2B6FCD9ECDDD}" destId="{9BC21A43-55F8-41AD-972E-02498C99A662}" srcOrd="0" destOrd="0" presId="urn:microsoft.com/office/officeart/2005/8/layout/process5"/>
    <dgm:cxn modelId="{6F69FFB2-549E-45E5-B00C-EAF9B96A8F80}" type="presOf" srcId="{7E029D1A-8717-456B-BB29-A1A5AC80E264}" destId="{7D39ECBF-4C42-4675-B72F-293D0B2FB8DC}" srcOrd="0" destOrd="0" presId="urn:microsoft.com/office/officeart/2005/8/layout/process5"/>
    <dgm:cxn modelId="{5FE95DBC-5124-455A-B35D-046937687832}" type="presOf" srcId="{D1381D12-1068-497C-9B71-83AA2F3F3FA3}" destId="{09FB563B-3341-411C-86B8-B2436823AAAE}" srcOrd="0" destOrd="0" presId="urn:microsoft.com/office/officeart/2005/8/layout/process5"/>
    <dgm:cxn modelId="{E56E3AC6-AE36-4A02-8BC9-D8919A40180A}" type="presOf" srcId="{177EF741-86E6-413C-82D0-9A3FAC7331AC}" destId="{8DDC617C-4BB7-4CDB-A733-C37458DCDB1C}" srcOrd="0" destOrd="0" presId="urn:microsoft.com/office/officeart/2005/8/layout/process5"/>
    <dgm:cxn modelId="{FB18EEDB-D75B-4431-BA01-A4F19B9C7DA6}" type="presOf" srcId="{68639FE8-8BDE-4DAD-BC12-B007C9039DF6}" destId="{9610C195-8644-4C33-90EB-6E3F36EB3F35}" srcOrd="0" destOrd="0" presId="urn:microsoft.com/office/officeart/2005/8/layout/process5"/>
    <dgm:cxn modelId="{3244E4E2-5C66-44E7-B44B-46D03BE6B45F}" type="presOf" srcId="{CCA40A52-47EB-4A8D-A0D8-491AF9E2D446}" destId="{83ECB7E2-6CFC-4E6F-A387-45502DF3ED74}" srcOrd="1" destOrd="0" presId="urn:microsoft.com/office/officeart/2005/8/layout/process5"/>
    <dgm:cxn modelId="{710265E3-6F79-4F9A-A457-9CE71728F761}" type="presOf" srcId="{EE2EF2EB-8FCC-4472-BA96-B2985C437ECA}" destId="{EAEB47FA-F824-4E4F-A7EB-90E52296AD34}" srcOrd="1" destOrd="0" presId="urn:microsoft.com/office/officeart/2005/8/layout/process5"/>
    <dgm:cxn modelId="{2FBD25E9-8F9B-42F7-A9EA-24B96B59946F}" srcId="{26655267-26DD-41A1-939C-D5E73AEFE5A6}" destId="{A797998D-F6A1-400A-B7A4-3330A572E19E}" srcOrd="3" destOrd="0" parTransId="{C6EDB02C-1ADA-4CDC-A845-3BC3A208A141}" sibTransId="{B6BB5CC2-8262-4C79-A6FD-8BDE1583E605}"/>
    <dgm:cxn modelId="{4D0CDDF5-30C7-49B8-B79A-F2A14F2B5CAF}" srcId="{26655267-26DD-41A1-939C-D5E73AEFE5A6}" destId="{D1381D12-1068-497C-9B71-83AA2F3F3FA3}" srcOrd="0" destOrd="0" parTransId="{619A1C92-7F9C-4D0B-ADBD-E3CA91A5792C}" sibTransId="{68639FE8-8BDE-4DAD-BC12-B007C9039DF6}"/>
    <dgm:cxn modelId="{C04CEAFB-4108-4874-AA06-E1449E4C85DC}" type="presOf" srcId="{6A8602F5-32EB-49CA-821E-A72454631F71}" destId="{F5026AD4-4502-4AEE-ACA6-36B2B2E87480}" srcOrd="0" destOrd="0" presId="urn:microsoft.com/office/officeart/2005/8/layout/process5"/>
    <dgm:cxn modelId="{6624FDFC-E8E1-42C4-AFAD-3B3EF17BB243}" type="presOf" srcId="{B829875C-1CE0-4E1C-82D9-4308E7325AD5}" destId="{EAAED064-DE9E-412D-BA95-16AE465967CF}" srcOrd="0" destOrd="0" presId="urn:microsoft.com/office/officeart/2005/8/layout/process5"/>
    <dgm:cxn modelId="{4FE01B06-AC4E-41D4-B881-C7279E36A0E4}" type="presParOf" srcId="{292F57A3-1CB2-4097-A803-0B85E604F5CB}" destId="{09FB563B-3341-411C-86B8-B2436823AAAE}" srcOrd="0" destOrd="0" presId="urn:microsoft.com/office/officeart/2005/8/layout/process5"/>
    <dgm:cxn modelId="{8D676183-4B51-4ABC-AEF9-79BA8BE7D5F2}" type="presParOf" srcId="{292F57A3-1CB2-4097-A803-0B85E604F5CB}" destId="{9610C195-8644-4C33-90EB-6E3F36EB3F35}" srcOrd="1" destOrd="0" presId="urn:microsoft.com/office/officeart/2005/8/layout/process5"/>
    <dgm:cxn modelId="{B8796C2A-3DEC-409F-B04B-416F29D5F1F0}" type="presParOf" srcId="{9610C195-8644-4C33-90EB-6E3F36EB3F35}" destId="{3FFD1D3F-46D3-4BC9-900C-9D6C11A302E9}" srcOrd="0" destOrd="0" presId="urn:microsoft.com/office/officeart/2005/8/layout/process5"/>
    <dgm:cxn modelId="{BEA282AD-9266-4D90-A885-0A005E90DA3A}" type="presParOf" srcId="{292F57A3-1CB2-4097-A803-0B85E604F5CB}" destId="{F36A0023-2D1E-4FF8-8905-EC7F8E9DD70D}" srcOrd="2" destOrd="0" presId="urn:microsoft.com/office/officeart/2005/8/layout/process5"/>
    <dgm:cxn modelId="{328618E6-B8FA-40FD-B502-E53905BCF574}" type="presParOf" srcId="{292F57A3-1CB2-4097-A803-0B85E604F5CB}" destId="{5FB1166C-4D86-42E0-8D0E-4C8199F31B91}" srcOrd="3" destOrd="0" presId="urn:microsoft.com/office/officeart/2005/8/layout/process5"/>
    <dgm:cxn modelId="{4F06748E-CE86-488F-9AC5-52F5617E517D}" type="presParOf" srcId="{5FB1166C-4D86-42E0-8D0E-4C8199F31B91}" destId="{2810E3C7-F6C9-45C1-A09D-C8A613BE3E72}" srcOrd="0" destOrd="0" presId="urn:microsoft.com/office/officeart/2005/8/layout/process5"/>
    <dgm:cxn modelId="{C0FD3E30-E626-42FE-87CC-334B69EA0C07}" type="presParOf" srcId="{292F57A3-1CB2-4097-A803-0B85E604F5CB}" destId="{1A35765F-78D7-4FA4-8EBC-F43BE5257B73}" srcOrd="4" destOrd="0" presId="urn:microsoft.com/office/officeart/2005/8/layout/process5"/>
    <dgm:cxn modelId="{A1C87FB8-6D39-4C9F-A903-676959BEE98B}" type="presParOf" srcId="{292F57A3-1CB2-4097-A803-0B85E604F5CB}" destId="{7D39ECBF-4C42-4675-B72F-293D0B2FB8DC}" srcOrd="5" destOrd="0" presId="urn:microsoft.com/office/officeart/2005/8/layout/process5"/>
    <dgm:cxn modelId="{4B17C94D-7DFA-4D3A-AD99-105CEE4318FB}" type="presParOf" srcId="{7D39ECBF-4C42-4675-B72F-293D0B2FB8DC}" destId="{E677C781-251B-4F97-9E97-FDAB5823E611}" srcOrd="0" destOrd="0" presId="urn:microsoft.com/office/officeart/2005/8/layout/process5"/>
    <dgm:cxn modelId="{2043DB5C-A75A-4EF1-A3E7-1DC0EE5469DA}" type="presParOf" srcId="{292F57A3-1CB2-4097-A803-0B85E604F5CB}" destId="{1C65BB08-1003-403A-8193-8B29B4649461}" srcOrd="6" destOrd="0" presId="urn:microsoft.com/office/officeart/2005/8/layout/process5"/>
    <dgm:cxn modelId="{C5C458B0-D869-4C22-BDBB-8A98987EFFF2}" type="presParOf" srcId="{292F57A3-1CB2-4097-A803-0B85E604F5CB}" destId="{5D3EEA48-1CFA-418B-BF80-7586960E14FF}" srcOrd="7" destOrd="0" presId="urn:microsoft.com/office/officeart/2005/8/layout/process5"/>
    <dgm:cxn modelId="{DDA8E766-4C45-421C-8DB4-9434308CE755}" type="presParOf" srcId="{5D3EEA48-1CFA-418B-BF80-7586960E14FF}" destId="{7F672937-DFE3-4509-B71F-143F9793A453}" srcOrd="0" destOrd="0" presId="urn:microsoft.com/office/officeart/2005/8/layout/process5"/>
    <dgm:cxn modelId="{F24A32CB-26A3-4015-BD3A-3F3AF59CD333}" type="presParOf" srcId="{292F57A3-1CB2-4097-A803-0B85E604F5CB}" destId="{8DDC617C-4BB7-4CDB-A733-C37458DCDB1C}" srcOrd="8" destOrd="0" presId="urn:microsoft.com/office/officeart/2005/8/layout/process5"/>
    <dgm:cxn modelId="{B389A356-D250-4553-A73B-1D96CC37A54A}" type="presParOf" srcId="{292F57A3-1CB2-4097-A803-0B85E604F5CB}" destId="{9BC21A43-55F8-41AD-972E-02498C99A662}" srcOrd="9" destOrd="0" presId="urn:microsoft.com/office/officeart/2005/8/layout/process5"/>
    <dgm:cxn modelId="{A7B030BA-C518-4880-88FB-A025AF830707}" type="presParOf" srcId="{9BC21A43-55F8-41AD-972E-02498C99A662}" destId="{4487EE70-2D0B-4E32-ADC8-88A951D6F417}" srcOrd="0" destOrd="0" presId="urn:microsoft.com/office/officeart/2005/8/layout/process5"/>
    <dgm:cxn modelId="{6A305758-5D72-472A-BC7F-C964B654EAE8}" type="presParOf" srcId="{292F57A3-1CB2-4097-A803-0B85E604F5CB}" destId="{A9E4B459-AEAE-4635-B188-FB9A1E9C58E0}" srcOrd="10" destOrd="0" presId="urn:microsoft.com/office/officeart/2005/8/layout/process5"/>
    <dgm:cxn modelId="{88A686E5-DB80-4755-876D-689B395E5004}" type="presParOf" srcId="{292F57A3-1CB2-4097-A803-0B85E604F5CB}" destId="{3DD4B8AF-135B-4994-8214-D60DFC1379E2}" srcOrd="11" destOrd="0" presId="urn:microsoft.com/office/officeart/2005/8/layout/process5"/>
    <dgm:cxn modelId="{B01D31D7-3198-4D9E-8E64-D57E32EDBB55}" type="presParOf" srcId="{3DD4B8AF-135B-4994-8214-D60DFC1379E2}" destId="{EE3B019B-85D7-4380-AD47-4902B73D38B2}" srcOrd="0" destOrd="0" presId="urn:microsoft.com/office/officeart/2005/8/layout/process5"/>
    <dgm:cxn modelId="{3B9A48A7-2E76-40B0-A904-1CCB520F9EE4}" type="presParOf" srcId="{292F57A3-1CB2-4097-A803-0B85E604F5CB}" destId="{EAAED064-DE9E-412D-BA95-16AE465967CF}" srcOrd="12" destOrd="0" presId="urn:microsoft.com/office/officeart/2005/8/layout/process5"/>
    <dgm:cxn modelId="{13B4F922-AEB5-4C7C-87D2-5684D14E3038}" type="presParOf" srcId="{292F57A3-1CB2-4097-A803-0B85E604F5CB}" destId="{02808337-4172-4B39-A87C-1EF6A6A13FBC}" srcOrd="13" destOrd="0" presId="urn:microsoft.com/office/officeart/2005/8/layout/process5"/>
    <dgm:cxn modelId="{4270443B-10BC-45DE-A360-BEC31F38EBAB}" type="presParOf" srcId="{02808337-4172-4B39-A87C-1EF6A6A13FBC}" destId="{EAEB47FA-F824-4E4F-A7EB-90E52296AD34}" srcOrd="0" destOrd="0" presId="urn:microsoft.com/office/officeart/2005/8/layout/process5"/>
    <dgm:cxn modelId="{2898A30A-EAF5-43E8-992C-4CF9B05AD864}" type="presParOf" srcId="{292F57A3-1CB2-4097-A803-0B85E604F5CB}" destId="{9D7FA98E-A8C2-459B-9D3F-A0249292819D}" srcOrd="14" destOrd="0" presId="urn:microsoft.com/office/officeart/2005/8/layout/process5"/>
    <dgm:cxn modelId="{F13E4C31-9F44-44A4-9784-06B67426686C}" type="presParOf" srcId="{292F57A3-1CB2-4097-A803-0B85E604F5CB}" destId="{FF27C88C-D20E-43F5-97B2-B0D7D5E8F577}" srcOrd="15" destOrd="0" presId="urn:microsoft.com/office/officeart/2005/8/layout/process5"/>
    <dgm:cxn modelId="{EC04E31F-3B8C-4C3D-86BA-9BF152C00957}" type="presParOf" srcId="{FF27C88C-D20E-43F5-97B2-B0D7D5E8F577}" destId="{83ECB7E2-6CFC-4E6F-A387-45502DF3ED74}" srcOrd="0" destOrd="0" presId="urn:microsoft.com/office/officeart/2005/8/layout/process5"/>
    <dgm:cxn modelId="{9E0659E3-2E25-4F78-AF73-8B8A41459505}" type="presParOf" srcId="{292F57A3-1CB2-4097-A803-0B85E604F5CB}" destId="{F5026AD4-4502-4AEE-ACA6-36B2B2E87480}" srcOrd="16"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655267-26DD-41A1-939C-D5E73AEFE5A6}"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n-US"/>
        </a:p>
      </dgm:t>
    </dgm:pt>
    <dgm:pt modelId="{D1381D12-1068-497C-9B71-83AA2F3F3FA3}">
      <dgm:prSet phldrT="[Text]"/>
      <dgm:spPr/>
      <dgm:t>
        <a:bodyPr/>
        <a:lstStyle/>
        <a:p>
          <a:r>
            <a:rPr lang="en-US" dirty="0"/>
            <a:t>Employee receives briefing from CPAC and housing office</a:t>
          </a:r>
        </a:p>
      </dgm:t>
    </dgm:pt>
    <dgm:pt modelId="{619A1C92-7F9C-4D0B-ADBD-E3CA91A5792C}" type="parTrans" cxnId="{4D0CDDF5-30C7-49B8-B79A-F2A14F2B5CAF}">
      <dgm:prSet/>
      <dgm:spPr/>
      <dgm:t>
        <a:bodyPr/>
        <a:lstStyle/>
        <a:p>
          <a:endParaRPr lang="en-US"/>
        </a:p>
      </dgm:t>
    </dgm:pt>
    <dgm:pt modelId="{68639FE8-8BDE-4DAD-BC12-B007C9039DF6}" type="sibTrans" cxnId="{4D0CDDF5-30C7-49B8-B79A-F2A14F2B5CAF}">
      <dgm:prSet/>
      <dgm:spPr/>
      <dgm:t>
        <a:bodyPr/>
        <a:lstStyle/>
        <a:p>
          <a:endParaRPr lang="en-US" dirty="0"/>
        </a:p>
      </dgm:t>
    </dgm:pt>
    <dgm:pt modelId="{87430B59-3404-4471-974A-DD8522DCCF8E}">
      <dgm:prSet phldrT="[Text]"/>
      <dgm:spPr/>
      <dgm:t>
        <a:bodyPr/>
        <a:lstStyle/>
        <a:p>
          <a:r>
            <a:rPr lang="en-US" dirty="0"/>
            <a:t>Employee finds permanent residence </a:t>
          </a:r>
        </a:p>
      </dgm:t>
    </dgm:pt>
    <dgm:pt modelId="{547D936E-B193-4C56-ABC8-49B39FF0F1EB}" type="parTrans" cxnId="{9A4BB8A7-D9D3-426E-9280-4AE21987E3AC}">
      <dgm:prSet/>
      <dgm:spPr/>
      <dgm:t>
        <a:bodyPr/>
        <a:lstStyle/>
        <a:p>
          <a:endParaRPr lang="en-US"/>
        </a:p>
      </dgm:t>
    </dgm:pt>
    <dgm:pt modelId="{5CAA7B84-ADAA-4CF2-A1CB-8B5B1C8A64E1}" type="sibTrans" cxnId="{9A4BB8A7-D9D3-426E-9280-4AE21987E3AC}">
      <dgm:prSet/>
      <dgm:spPr/>
      <dgm:t>
        <a:bodyPr/>
        <a:lstStyle/>
        <a:p>
          <a:endParaRPr lang="en-US" dirty="0"/>
        </a:p>
      </dgm:t>
    </dgm:pt>
    <dgm:pt modelId="{C9AE131D-B98F-40EA-BE9C-782934D3B6E8}">
      <dgm:prSet phldrT="[Text]"/>
      <dgm:spPr/>
      <dgm:t>
        <a:bodyPr/>
        <a:lstStyle/>
        <a:p>
          <a:r>
            <a:rPr lang="en-US" dirty="0"/>
            <a:t>Housing Office determines fair market value and approves lease</a:t>
          </a:r>
        </a:p>
      </dgm:t>
    </dgm:pt>
    <dgm:pt modelId="{D0959BFA-8D17-466B-9942-53390B745E76}" type="parTrans" cxnId="{5269865B-A3ED-4E60-BB1B-40FCBAAEF876}">
      <dgm:prSet/>
      <dgm:spPr/>
      <dgm:t>
        <a:bodyPr/>
        <a:lstStyle/>
        <a:p>
          <a:endParaRPr lang="en-US"/>
        </a:p>
      </dgm:t>
    </dgm:pt>
    <dgm:pt modelId="{7E029D1A-8717-456B-BB29-A1A5AC80E264}" type="sibTrans" cxnId="{5269865B-A3ED-4E60-BB1B-40FCBAAEF876}">
      <dgm:prSet/>
      <dgm:spPr/>
      <dgm:t>
        <a:bodyPr/>
        <a:lstStyle/>
        <a:p>
          <a:endParaRPr lang="en-US" dirty="0"/>
        </a:p>
      </dgm:t>
    </dgm:pt>
    <dgm:pt modelId="{A797998D-F6A1-400A-B7A4-3330A572E19E}">
      <dgm:prSet phldrT="[Text]"/>
      <dgm:spPr/>
      <dgm:t>
        <a:bodyPr/>
        <a:lstStyle/>
        <a:p>
          <a:r>
            <a:rPr lang="en-US" dirty="0"/>
            <a:t>Employee gets housing inspection</a:t>
          </a:r>
        </a:p>
      </dgm:t>
    </dgm:pt>
    <dgm:pt modelId="{C6EDB02C-1ADA-4CDC-A845-3BC3A208A141}" type="parTrans" cxnId="{2FBD25E9-8F9B-42F7-A9EA-24B96B59946F}">
      <dgm:prSet/>
      <dgm:spPr/>
      <dgm:t>
        <a:bodyPr/>
        <a:lstStyle/>
        <a:p>
          <a:endParaRPr lang="en-US"/>
        </a:p>
      </dgm:t>
    </dgm:pt>
    <dgm:pt modelId="{B6BB5CC2-8262-4C79-A6FD-8BDE1583E605}" type="sibTrans" cxnId="{2FBD25E9-8F9B-42F7-A9EA-24B96B59946F}">
      <dgm:prSet/>
      <dgm:spPr/>
      <dgm:t>
        <a:bodyPr/>
        <a:lstStyle/>
        <a:p>
          <a:endParaRPr lang="en-US" dirty="0"/>
        </a:p>
      </dgm:t>
    </dgm:pt>
    <dgm:pt modelId="{177EF741-86E6-413C-82D0-9A3FAC7331AC}">
      <dgm:prSet phldrT="[Text]"/>
      <dgm:spPr/>
      <dgm:t>
        <a:bodyPr/>
        <a:lstStyle/>
        <a:p>
          <a:r>
            <a:rPr lang="en-US" dirty="0"/>
            <a:t>Employee signs SF-1190 and has supervisor and RM sign SF-1190</a:t>
          </a:r>
        </a:p>
      </dgm:t>
    </dgm:pt>
    <dgm:pt modelId="{30829630-5009-48AA-AB68-9CB6BEFCB324}" type="parTrans" cxnId="{5FDF9C1A-5178-4D68-80E4-5D6AB7E3E065}">
      <dgm:prSet/>
      <dgm:spPr/>
      <dgm:t>
        <a:bodyPr/>
        <a:lstStyle/>
        <a:p>
          <a:endParaRPr lang="en-US"/>
        </a:p>
      </dgm:t>
    </dgm:pt>
    <dgm:pt modelId="{127D9122-D3D3-4214-AEB8-2B6FCD9ECDDD}" type="sibTrans" cxnId="{5FDF9C1A-5178-4D68-80E4-5D6AB7E3E065}">
      <dgm:prSet/>
      <dgm:spPr/>
      <dgm:t>
        <a:bodyPr/>
        <a:lstStyle/>
        <a:p>
          <a:endParaRPr lang="en-US" dirty="0"/>
        </a:p>
      </dgm:t>
    </dgm:pt>
    <dgm:pt modelId="{43FA848C-FA36-48A2-92CC-C5E8BFF5AA5E}">
      <dgm:prSet/>
      <dgm:spPr/>
      <dgm:t>
        <a:bodyPr/>
        <a:lstStyle/>
        <a:p>
          <a:r>
            <a:rPr lang="en-US" dirty="0"/>
            <a:t>Employee submits contract and paperwork through Service Now</a:t>
          </a:r>
        </a:p>
      </dgm:t>
    </dgm:pt>
    <dgm:pt modelId="{14B92625-850E-4C05-8CC9-04AACF19A001}" type="parTrans" cxnId="{6685C73F-7576-42F8-84BC-76F09F85380A}">
      <dgm:prSet/>
      <dgm:spPr/>
      <dgm:t>
        <a:bodyPr/>
        <a:lstStyle/>
        <a:p>
          <a:endParaRPr lang="en-US"/>
        </a:p>
      </dgm:t>
    </dgm:pt>
    <dgm:pt modelId="{5D10FEEA-CEC2-4FF8-8370-4D3E59A0EB25}" type="sibTrans" cxnId="{6685C73F-7576-42F8-84BC-76F09F85380A}">
      <dgm:prSet/>
      <dgm:spPr/>
      <dgm:t>
        <a:bodyPr/>
        <a:lstStyle/>
        <a:p>
          <a:endParaRPr lang="en-US" dirty="0"/>
        </a:p>
      </dgm:t>
    </dgm:pt>
    <dgm:pt modelId="{B829875C-1CE0-4E1C-82D9-4308E7325AD5}">
      <dgm:prSet/>
      <dgm:spPr/>
      <dgm:t>
        <a:bodyPr/>
        <a:lstStyle/>
        <a:p>
          <a:r>
            <a:rPr lang="en-US" dirty="0"/>
            <a:t>CPAC reviews request and submits to DFAS for payment</a:t>
          </a:r>
        </a:p>
      </dgm:t>
    </dgm:pt>
    <dgm:pt modelId="{8981DEE3-2C58-4FC5-BA5E-98351076B076}" type="parTrans" cxnId="{966C1B23-C517-49FB-B0A3-AC8DF7BCA3D5}">
      <dgm:prSet/>
      <dgm:spPr/>
      <dgm:t>
        <a:bodyPr/>
        <a:lstStyle/>
        <a:p>
          <a:endParaRPr lang="en-US"/>
        </a:p>
      </dgm:t>
    </dgm:pt>
    <dgm:pt modelId="{EE2EF2EB-8FCC-4472-BA96-B2985C437ECA}" type="sibTrans" cxnId="{966C1B23-C517-49FB-B0A3-AC8DF7BCA3D5}">
      <dgm:prSet/>
      <dgm:spPr/>
      <dgm:t>
        <a:bodyPr/>
        <a:lstStyle/>
        <a:p>
          <a:endParaRPr lang="en-US" dirty="0"/>
        </a:p>
      </dgm:t>
    </dgm:pt>
    <dgm:pt modelId="{C92320DC-2D30-4D9D-8A85-1AA089919256}">
      <dgm:prSet/>
      <dgm:spPr/>
      <dgm:t>
        <a:bodyPr/>
        <a:lstStyle/>
        <a:p>
          <a:r>
            <a:rPr lang="en-US" dirty="0"/>
            <a:t>DFAS reviews and approves release of payment</a:t>
          </a:r>
        </a:p>
      </dgm:t>
    </dgm:pt>
    <dgm:pt modelId="{BACF2ECF-AE8F-4800-928F-637DDA75806F}" type="parTrans" cxnId="{6A479F6C-2D96-414F-9178-270232C1B179}">
      <dgm:prSet/>
      <dgm:spPr/>
      <dgm:t>
        <a:bodyPr/>
        <a:lstStyle/>
        <a:p>
          <a:endParaRPr lang="en-US"/>
        </a:p>
      </dgm:t>
    </dgm:pt>
    <dgm:pt modelId="{CCA40A52-47EB-4A8D-A0D8-491AF9E2D446}" type="sibTrans" cxnId="{6A479F6C-2D96-414F-9178-270232C1B179}">
      <dgm:prSet/>
      <dgm:spPr/>
      <dgm:t>
        <a:bodyPr/>
        <a:lstStyle/>
        <a:p>
          <a:endParaRPr lang="en-US" dirty="0"/>
        </a:p>
      </dgm:t>
    </dgm:pt>
    <dgm:pt modelId="{6A8602F5-32EB-49CA-821E-A72454631F71}">
      <dgm:prSet/>
      <dgm:spPr/>
      <dgm:t>
        <a:bodyPr/>
        <a:lstStyle/>
        <a:p>
          <a:r>
            <a:rPr lang="en-US" dirty="0"/>
            <a:t>Funds electronically transferred to employee bank account</a:t>
          </a:r>
        </a:p>
      </dgm:t>
    </dgm:pt>
    <dgm:pt modelId="{695401D9-6A03-41DE-AD91-090F65EB5C03}" type="parTrans" cxnId="{653BE678-9477-4CF6-A8A4-9D4BF44ADEEA}">
      <dgm:prSet/>
      <dgm:spPr/>
      <dgm:t>
        <a:bodyPr/>
        <a:lstStyle/>
        <a:p>
          <a:endParaRPr lang="en-US"/>
        </a:p>
      </dgm:t>
    </dgm:pt>
    <dgm:pt modelId="{87CF3E7E-22CE-4E15-A6FD-87F1CC4EE1CA}" type="sibTrans" cxnId="{653BE678-9477-4CF6-A8A4-9D4BF44ADEEA}">
      <dgm:prSet/>
      <dgm:spPr/>
      <dgm:t>
        <a:bodyPr/>
        <a:lstStyle/>
        <a:p>
          <a:endParaRPr lang="en-US"/>
        </a:p>
      </dgm:t>
    </dgm:pt>
    <dgm:pt modelId="{F166F365-DB4F-4F79-9E3F-FA9A3F2C998D}">
      <dgm:prSet/>
      <dgm:spPr/>
      <dgm:t>
        <a:bodyPr/>
        <a:lstStyle/>
        <a:p>
          <a:r>
            <a:rPr lang="en-US" dirty="0"/>
            <a:t>Employee signs lease with realtor/landlord at Housing Office</a:t>
          </a:r>
        </a:p>
      </dgm:t>
    </dgm:pt>
    <dgm:pt modelId="{FBC275B6-33EB-4729-B59B-F98CF84A9B11}" type="parTrans" cxnId="{2A20FF01-05A2-468D-B2F0-76B585609D76}">
      <dgm:prSet/>
      <dgm:spPr/>
      <dgm:t>
        <a:bodyPr/>
        <a:lstStyle/>
        <a:p>
          <a:endParaRPr lang="en-US"/>
        </a:p>
      </dgm:t>
    </dgm:pt>
    <dgm:pt modelId="{0EE9681A-62AE-445E-B16D-743DC5E36BD8}" type="sibTrans" cxnId="{2A20FF01-05A2-468D-B2F0-76B585609D76}">
      <dgm:prSet/>
      <dgm:spPr/>
      <dgm:t>
        <a:bodyPr/>
        <a:lstStyle/>
        <a:p>
          <a:endParaRPr lang="en-US" dirty="0"/>
        </a:p>
      </dgm:t>
    </dgm:pt>
    <dgm:pt modelId="{F6416AA7-DA11-4158-9B7B-16A968445AF4}">
      <dgm:prSet/>
      <dgm:spPr/>
      <dgm:t>
        <a:bodyPr/>
        <a:lstStyle/>
        <a:p>
          <a:r>
            <a:rPr lang="en-US" dirty="0"/>
            <a:t>Employee schedules appointment at Housing Office with realtor/owner</a:t>
          </a:r>
        </a:p>
      </dgm:t>
    </dgm:pt>
    <dgm:pt modelId="{4F0A20B8-8151-45CE-8477-E6A571E5782C}" type="parTrans" cxnId="{A8ACE298-32C5-44F0-BA25-8EC8B0B0BAEE}">
      <dgm:prSet/>
      <dgm:spPr/>
      <dgm:t>
        <a:bodyPr/>
        <a:lstStyle/>
        <a:p>
          <a:endParaRPr lang="en-US"/>
        </a:p>
      </dgm:t>
    </dgm:pt>
    <dgm:pt modelId="{C5A8BC27-0302-41CA-AB7C-733F5B583D5E}" type="sibTrans" cxnId="{A8ACE298-32C5-44F0-BA25-8EC8B0B0BAEE}">
      <dgm:prSet/>
      <dgm:spPr/>
      <dgm:t>
        <a:bodyPr/>
        <a:lstStyle/>
        <a:p>
          <a:endParaRPr lang="en-US" dirty="0"/>
        </a:p>
      </dgm:t>
    </dgm:pt>
    <dgm:pt modelId="{292F57A3-1CB2-4097-A803-0B85E604F5CB}" type="pres">
      <dgm:prSet presAssocID="{26655267-26DD-41A1-939C-D5E73AEFE5A6}" presName="diagram" presStyleCnt="0">
        <dgm:presLayoutVars>
          <dgm:dir/>
          <dgm:resizeHandles val="exact"/>
        </dgm:presLayoutVars>
      </dgm:prSet>
      <dgm:spPr/>
    </dgm:pt>
    <dgm:pt modelId="{09FB563B-3341-411C-86B8-B2436823AAAE}" type="pres">
      <dgm:prSet presAssocID="{D1381D12-1068-497C-9B71-83AA2F3F3FA3}" presName="node" presStyleLbl="node1" presStyleIdx="0" presStyleCnt="11">
        <dgm:presLayoutVars>
          <dgm:bulletEnabled val="1"/>
        </dgm:presLayoutVars>
      </dgm:prSet>
      <dgm:spPr/>
    </dgm:pt>
    <dgm:pt modelId="{9610C195-8644-4C33-90EB-6E3F36EB3F35}" type="pres">
      <dgm:prSet presAssocID="{68639FE8-8BDE-4DAD-BC12-B007C9039DF6}" presName="sibTrans" presStyleLbl="sibTrans2D1" presStyleIdx="0" presStyleCnt="10"/>
      <dgm:spPr/>
    </dgm:pt>
    <dgm:pt modelId="{3FFD1D3F-46D3-4BC9-900C-9D6C11A302E9}" type="pres">
      <dgm:prSet presAssocID="{68639FE8-8BDE-4DAD-BC12-B007C9039DF6}" presName="connectorText" presStyleLbl="sibTrans2D1" presStyleIdx="0" presStyleCnt="10"/>
      <dgm:spPr/>
    </dgm:pt>
    <dgm:pt modelId="{F36A0023-2D1E-4FF8-8905-EC7F8E9DD70D}" type="pres">
      <dgm:prSet presAssocID="{87430B59-3404-4471-974A-DD8522DCCF8E}" presName="node" presStyleLbl="node1" presStyleIdx="1" presStyleCnt="11">
        <dgm:presLayoutVars>
          <dgm:bulletEnabled val="1"/>
        </dgm:presLayoutVars>
      </dgm:prSet>
      <dgm:spPr/>
    </dgm:pt>
    <dgm:pt modelId="{5FB1166C-4D86-42E0-8D0E-4C8199F31B91}" type="pres">
      <dgm:prSet presAssocID="{5CAA7B84-ADAA-4CF2-A1CB-8B5B1C8A64E1}" presName="sibTrans" presStyleLbl="sibTrans2D1" presStyleIdx="1" presStyleCnt="10"/>
      <dgm:spPr/>
    </dgm:pt>
    <dgm:pt modelId="{2810E3C7-F6C9-45C1-A09D-C8A613BE3E72}" type="pres">
      <dgm:prSet presAssocID="{5CAA7B84-ADAA-4CF2-A1CB-8B5B1C8A64E1}" presName="connectorText" presStyleLbl="sibTrans2D1" presStyleIdx="1" presStyleCnt="10"/>
      <dgm:spPr/>
    </dgm:pt>
    <dgm:pt modelId="{1A35765F-78D7-4FA4-8EBC-F43BE5257B73}" type="pres">
      <dgm:prSet presAssocID="{C9AE131D-B98F-40EA-BE9C-782934D3B6E8}" presName="node" presStyleLbl="node1" presStyleIdx="2" presStyleCnt="11">
        <dgm:presLayoutVars>
          <dgm:bulletEnabled val="1"/>
        </dgm:presLayoutVars>
      </dgm:prSet>
      <dgm:spPr/>
    </dgm:pt>
    <dgm:pt modelId="{7D39ECBF-4C42-4675-B72F-293D0B2FB8DC}" type="pres">
      <dgm:prSet presAssocID="{7E029D1A-8717-456B-BB29-A1A5AC80E264}" presName="sibTrans" presStyleLbl="sibTrans2D1" presStyleIdx="2" presStyleCnt="10"/>
      <dgm:spPr/>
    </dgm:pt>
    <dgm:pt modelId="{E677C781-251B-4F97-9E97-FDAB5823E611}" type="pres">
      <dgm:prSet presAssocID="{7E029D1A-8717-456B-BB29-A1A5AC80E264}" presName="connectorText" presStyleLbl="sibTrans2D1" presStyleIdx="2" presStyleCnt="10"/>
      <dgm:spPr/>
    </dgm:pt>
    <dgm:pt modelId="{1C65BB08-1003-403A-8193-8B29B4649461}" type="pres">
      <dgm:prSet presAssocID="{A797998D-F6A1-400A-B7A4-3330A572E19E}" presName="node" presStyleLbl="node1" presStyleIdx="3" presStyleCnt="11">
        <dgm:presLayoutVars>
          <dgm:bulletEnabled val="1"/>
        </dgm:presLayoutVars>
      </dgm:prSet>
      <dgm:spPr/>
    </dgm:pt>
    <dgm:pt modelId="{5D3EEA48-1CFA-418B-BF80-7586960E14FF}" type="pres">
      <dgm:prSet presAssocID="{B6BB5CC2-8262-4C79-A6FD-8BDE1583E605}" presName="sibTrans" presStyleLbl="sibTrans2D1" presStyleIdx="3" presStyleCnt="10"/>
      <dgm:spPr/>
    </dgm:pt>
    <dgm:pt modelId="{7F672937-DFE3-4509-B71F-143F9793A453}" type="pres">
      <dgm:prSet presAssocID="{B6BB5CC2-8262-4C79-A6FD-8BDE1583E605}" presName="connectorText" presStyleLbl="sibTrans2D1" presStyleIdx="3" presStyleCnt="10"/>
      <dgm:spPr/>
    </dgm:pt>
    <dgm:pt modelId="{0B18B445-5A03-46BE-B5CF-98FE1144A754}" type="pres">
      <dgm:prSet presAssocID="{F6416AA7-DA11-4158-9B7B-16A968445AF4}" presName="node" presStyleLbl="node1" presStyleIdx="4" presStyleCnt="11">
        <dgm:presLayoutVars>
          <dgm:bulletEnabled val="1"/>
        </dgm:presLayoutVars>
      </dgm:prSet>
      <dgm:spPr/>
    </dgm:pt>
    <dgm:pt modelId="{24D049EC-9027-4FCE-AFA3-A6E16207DBC1}" type="pres">
      <dgm:prSet presAssocID="{C5A8BC27-0302-41CA-AB7C-733F5B583D5E}" presName="sibTrans" presStyleLbl="sibTrans2D1" presStyleIdx="4" presStyleCnt="10"/>
      <dgm:spPr/>
    </dgm:pt>
    <dgm:pt modelId="{B0120D6A-DF22-4DF8-B77C-EBF9E21AB53A}" type="pres">
      <dgm:prSet presAssocID="{C5A8BC27-0302-41CA-AB7C-733F5B583D5E}" presName="connectorText" presStyleLbl="sibTrans2D1" presStyleIdx="4" presStyleCnt="10"/>
      <dgm:spPr/>
    </dgm:pt>
    <dgm:pt modelId="{1FC8586D-DE09-49D7-A483-E8C2511AC265}" type="pres">
      <dgm:prSet presAssocID="{F166F365-DB4F-4F79-9E3F-FA9A3F2C998D}" presName="node" presStyleLbl="node1" presStyleIdx="5" presStyleCnt="11">
        <dgm:presLayoutVars>
          <dgm:bulletEnabled val="1"/>
        </dgm:presLayoutVars>
      </dgm:prSet>
      <dgm:spPr/>
    </dgm:pt>
    <dgm:pt modelId="{CB3D7D43-26DF-4C66-B803-93DBEE52CDF5}" type="pres">
      <dgm:prSet presAssocID="{0EE9681A-62AE-445E-B16D-743DC5E36BD8}" presName="sibTrans" presStyleLbl="sibTrans2D1" presStyleIdx="5" presStyleCnt="10"/>
      <dgm:spPr/>
    </dgm:pt>
    <dgm:pt modelId="{83488859-9406-4879-AA43-EB7FF89DDDDF}" type="pres">
      <dgm:prSet presAssocID="{0EE9681A-62AE-445E-B16D-743DC5E36BD8}" presName="connectorText" presStyleLbl="sibTrans2D1" presStyleIdx="5" presStyleCnt="10"/>
      <dgm:spPr/>
    </dgm:pt>
    <dgm:pt modelId="{8DDC617C-4BB7-4CDB-A733-C37458DCDB1C}" type="pres">
      <dgm:prSet presAssocID="{177EF741-86E6-413C-82D0-9A3FAC7331AC}" presName="node" presStyleLbl="node1" presStyleIdx="6" presStyleCnt="11">
        <dgm:presLayoutVars>
          <dgm:bulletEnabled val="1"/>
        </dgm:presLayoutVars>
      </dgm:prSet>
      <dgm:spPr/>
    </dgm:pt>
    <dgm:pt modelId="{9BC21A43-55F8-41AD-972E-02498C99A662}" type="pres">
      <dgm:prSet presAssocID="{127D9122-D3D3-4214-AEB8-2B6FCD9ECDDD}" presName="sibTrans" presStyleLbl="sibTrans2D1" presStyleIdx="6" presStyleCnt="10"/>
      <dgm:spPr/>
    </dgm:pt>
    <dgm:pt modelId="{4487EE70-2D0B-4E32-ADC8-88A951D6F417}" type="pres">
      <dgm:prSet presAssocID="{127D9122-D3D3-4214-AEB8-2B6FCD9ECDDD}" presName="connectorText" presStyleLbl="sibTrans2D1" presStyleIdx="6" presStyleCnt="10"/>
      <dgm:spPr/>
    </dgm:pt>
    <dgm:pt modelId="{A9E4B459-AEAE-4635-B188-FB9A1E9C58E0}" type="pres">
      <dgm:prSet presAssocID="{43FA848C-FA36-48A2-92CC-C5E8BFF5AA5E}" presName="node" presStyleLbl="node1" presStyleIdx="7" presStyleCnt="11">
        <dgm:presLayoutVars>
          <dgm:bulletEnabled val="1"/>
        </dgm:presLayoutVars>
      </dgm:prSet>
      <dgm:spPr/>
    </dgm:pt>
    <dgm:pt modelId="{3DD4B8AF-135B-4994-8214-D60DFC1379E2}" type="pres">
      <dgm:prSet presAssocID="{5D10FEEA-CEC2-4FF8-8370-4D3E59A0EB25}" presName="sibTrans" presStyleLbl="sibTrans2D1" presStyleIdx="7" presStyleCnt="10"/>
      <dgm:spPr/>
    </dgm:pt>
    <dgm:pt modelId="{EE3B019B-85D7-4380-AD47-4902B73D38B2}" type="pres">
      <dgm:prSet presAssocID="{5D10FEEA-CEC2-4FF8-8370-4D3E59A0EB25}" presName="connectorText" presStyleLbl="sibTrans2D1" presStyleIdx="7" presStyleCnt="10"/>
      <dgm:spPr/>
    </dgm:pt>
    <dgm:pt modelId="{EAAED064-DE9E-412D-BA95-16AE465967CF}" type="pres">
      <dgm:prSet presAssocID="{B829875C-1CE0-4E1C-82D9-4308E7325AD5}" presName="node" presStyleLbl="node1" presStyleIdx="8" presStyleCnt="11">
        <dgm:presLayoutVars>
          <dgm:bulletEnabled val="1"/>
        </dgm:presLayoutVars>
      </dgm:prSet>
      <dgm:spPr/>
    </dgm:pt>
    <dgm:pt modelId="{02808337-4172-4B39-A87C-1EF6A6A13FBC}" type="pres">
      <dgm:prSet presAssocID="{EE2EF2EB-8FCC-4472-BA96-B2985C437ECA}" presName="sibTrans" presStyleLbl="sibTrans2D1" presStyleIdx="8" presStyleCnt="10"/>
      <dgm:spPr/>
    </dgm:pt>
    <dgm:pt modelId="{EAEB47FA-F824-4E4F-A7EB-90E52296AD34}" type="pres">
      <dgm:prSet presAssocID="{EE2EF2EB-8FCC-4472-BA96-B2985C437ECA}" presName="connectorText" presStyleLbl="sibTrans2D1" presStyleIdx="8" presStyleCnt="10"/>
      <dgm:spPr/>
    </dgm:pt>
    <dgm:pt modelId="{9D7FA98E-A8C2-459B-9D3F-A0249292819D}" type="pres">
      <dgm:prSet presAssocID="{C92320DC-2D30-4D9D-8A85-1AA089919256}" presName="node" presStyleLbl="node1" presStyleIdx="9" presStyleCnt="11">
        <dgm:presLayoutVars>
          <dgm:bulletEnabled val="1"/>
        </dgm:presLayoutVars>
      </dgm:prSet>
      <dgm:spPr/>
    </dgm:pt>
    <dgm:pt modelId="{FF27C88C-D20E-43F5-97B2-B0D7D5E8F577}" type="pres">
      <dgm:prSet presAssocID="{CCA40A52-47EB-4A8D-A0D8-491AF9E2D446}" presName="sibTrans" presStyleLbl="sibTrans2D1" presStyleIdx="9" presStyleCnt="10"/>
      <dgm:spPr/>
    </dgm:pt>
    <dgm:pt modelId="{83ECB7E2-6CFC-4E6F-A387-45502DF3ED74}" type="pres">
      <dgm:prSet presAssocID="{CCA40A52-47EB-4A8D-A0D8-491AF9E2D446}" presName="connectorText" presStyleLbl="sibTrans2D1" presStyleIdx="9" presStyleCnt="10"/>
      <dgm:spPr/>
    </dgm:pt>
    <dgm:pt modelId="{F5026AD4-4502-4AEE-ACA6-36B2B2E87480}" type="pres">
      <dgm:prSet presAssocID="{6A8602F5-32EB-49CA-821E-A72454631F71}" presName="node" presStyleLbl="node1" presStyleIdx="10" presStyleCnt="11">
        <dgm:presLayoutVars>
          <dgm:bulletEnabled val="1"/>
        </dgm:presLayoutVars>
      </dgm:prSet>
      <dgm:spPr/>
    </dgm:pt>
  </dgm:ptLst>
  <dgm:cxnLst>
    <dgm:cxn modelId="{2A20FF01-05A2-468D-B2F0-76B585609D76}" srcId="{26655267-26DD-41A1-939C-D5E73AEFE5A6}" destId="{F166F365-DB4F-4F79-9E3F-FA9A3F2C998D}" srcOrd="5" destOrd="0" parTransId="{FBC275B6-33EB-4729-B59B-F98CF84A9B11}" sibTransId="{0EE9681A-62AE-445E-B16D-743DC5E36BD8}"/>
    <dgm:cxn modelId="{E4A6490B-B3E9-432A-9B14-5D8CB50793DC}" type="presOf" srcId="{CCA40A52-47EB-4A8D-A0D8-491AF9E2D446}" destId="{FF27C88C-D20E-43F5-97B2-B0D7D5E8F577}" srcOrd="0" destOrd="0" presId="urn:microsoft.com/office/officeart/2005/8/layout/process5"/>
    <dgm:cxn modelId="{81AE290C-5A7D-400E-987B-D24389C2B6F9}" type="presOf" srcId="{7E029D1A-8717-456B-BB29-A1A5AC80E264}" destId="{E677C781-251B-4F97-9E97-FDAB5823E611}" srcOrd="1" destOrd="0" presId="urn:microsoft.com/office/officeart/2005/8/layout/process5"/>
    <dgm:cxn modelId="{3ACA5C0D-1BD5-4064-889E-E477CB671DC5}" type="presOf" srcId="{5CAA7B84-ADAA-4CF2-A1CB-8B5B1C8A64E1}" destId="{2810E3C7-F6C9-45C1-A09D-C8A613BE3E72}" srcOrd="1" destOrd="0" presId="urn:microsoft.com/office/officeart/2005/8/layout/process5"/>
    <dgm:cxn modelId="{12A02B0F-0FAC-43AE-ADB7-C7BA0A07BB6D}" type="presOf" srcId="{B829875C-1CE0-4E1C-82D9-4308E7325AD5}" destId="{EAAED064-DE9E-412D-BA95-16AE465967CF}" srcOrd="0" destOrd="0" presId="urn:microsoft.com/office/officeart/2005/8/layout/process5"/>
    <dgm:cxn modelId="{A040FA13-99F6-4263-828C-1F8D700F5720}" type="presOf" srcId="{CCA40A52-47EB-4A8D-A0D8-491AF9E2D446}" destId="{83ECB7E2-6CFC-4E6F-A387-45502DF3ED74}" srcOrd="1" destOrd="0" presId="urn:microsoft.com/office/officeart/2005/8/layout/process5"/>
    <dgm:cxn modelId="{5FDF9C1A-5178-4D68-80E4-5D6AB7E3E065}" srcId="{26655267-26DD-41A1-939C-D5E73AEFE5A6}" destId="{177EF741-86E6-413C-82D0-9A3FAC7331AC}" srcOrd="6" destOrd="0" parTransId="{30829630-5009-48AA-AB68-9CB6BEFCB324}" sibTransId="{127D9122-D3D3-4214-AEB8-2B6FCD9ECDDD}"/>
    <dgm:cxn modelId="{65266B1D-ABAD-46DF-BF6F-90717CAC7ECB}" type="presOf" srcId="{0EE9681A-62AE-445E-B16D-743DC5E36BD8}" destId="{83488859-9406-4879-AA43-EB7FF89DDDDF}" srcOrd="1" destOrd="0" presId="urn:microsoft.com/office/officeart/2005/8/layout/process5"/>
    <dgm:cxn modelId="{966C1B23-C517-49FB-B0A3-AC8DF7BCA3D5}" srcId="{26655267-26DD-41A1-939C-D5E73AEFE5A6}" destId="{B829875C-1CE0-4E1C-82D9-4308E7325AD5}" srcOrd="8" destOrd="0" parTransId="{8981DEE3-2C58-4FC5-BA5E-98351076B076}" sibTransId="{EE2EF2EB-8FCC-4472-BA96-B2985C437ECA}"/>
    <dgm:cxn modelId="{620B9A25-4CB0-4276-83CD-BC8D137BCE49}" type="presOf" srcId="{87430B59-3404-4471-974A-DD8522DCCF8E}" destId="{F36A0023-2D1E-4FF8-8905-EC7F8E9DD70D}" srcOrd="0" destOrd="0" presId="urn:microsoft.com/office/officeart/2005/8/layout/process5"/>
    <dgm:cxn modelId="{103DB325-667B-46BE-A9A3-E552D7E7FCDC}" type="presOf" srcId="{D1381D12-1068-497C-9B71-83AA2F3F3FA3}" destId="{09FB563B-3341-411C-86B8-B2436823AAAE}" srcOrd="0" destOrd="0" presId="urn:microsoft.com/office/officeart/2005/8/layout/process5"/>
    <dgm:cxn modelId="{F32A222F-77BD-4415-BDAB-4E4440EE027D}" type="presOf" srcId="{C9AE131D-B98F-40EA-BE9C-782934D3B6E8}" destId="{1A35765F-78D7-4FA4-8EBC-F43BE5257B73}" srcOrd="0" destOrd="0" presId="urn:microsoft.com/office/officeart/2005/8/layout/process5"/>
    <dgm:cxn modelId="{3D64B42F-DD77-4B00-9C16-12AEF9150F67}" type="presOf" srcId="{C92320DC-2D30-4D9D-8A85-1AA089919256}" destId="{9D7FA98E-A8C2-459B-9D3F-A0249292819D}" srcOrd="0" destOrd="0" presId="urn:microsoft.com/office/officeart/2005/8/layout/process5"/>
    <dgm:cxn modelId="{4280AC36-B7FF-4AC1-A9E7-36B8940247DD}" type="presOf" srcId="{5D10FEEA-CEC2-4FF8-8370-4D3E59A0EB25}" destId="{3DD4B8AF-135B-4994-8214-D60DFC1379E2}" srcOrd="0" destOrd="0" presId="urn:microsoft.com/office/officeart/2005/8/layout/process5"/>
    <dgm:cxn modelId="{70346F3D-1B94-4D9B-83B2-AA941DE303FC}" type="presOf" srcId="{B6BB5CC2-8262-4C79-A6FD-8BDE1583E605}" destId="{5D3EEA48-1CFA-418B-BF80-7586960E14FF}" srcOrd="0" destOrd="0" presId="urn:microsoft.com/office/officeart/2005/8/layout/process5"/>
    <dgm:cxn modelId="{0598543F-6C56-4E48-BE02-4E46417072F6}" type="presOf" srcId="{EE2EF2EB-8FCC-4472-BA96-B2985C437ECA}" destId="{02808337-4172-4B39-A87C-1EF6A6A13FBC}" srcOrd="0" destOrd="0" presId="urn:microsoft.com/office/officeart/2005/8/layout/process5"/>
    <dgm:cxn modelId="{6685C73F-7576-42F8-84BC-76F09F85380A}" srcId="{26655267-26DD-41A1-939C-D5E73AEFE5A6}" destId="{43FA848C-FA36-48A2-92CC-C5E8BFF5AA5E}" srcOrd="7" destOrd="0" parTransId="{14B92625-850E-4C05-8CC9-04AACF19A001}" sibTransId="{5D10FEEA-CEC2-4FF8-8370-4D3E59A0EB25}"/>
    <dgm:cxn modelId="{5269865B-A3ED-4E60-BB1B-40FCBAAEF876}" srcId="{26655267-26DD-41A1-939C-D5E73AEFE5A6}" destId="{C9AE131D-B98F-40EA-BE9C-782934D3B6E8}" srcOrd="2" destOrd="0" parTransId="{D0959BFA-8D17-466B-9942-53390B745E76}" sibTransId="{7E029D1A-8717-456B-BB29-A1A5AC80E264}"/>
    <dgm:cxn modelId="{F279FD61-B053-4D88-B743-738F03D93F35}" type="presOf" srcId="{C5A8BC27-0302-41CA-AB7C-733F5B583D5E}" destId="{24D049EC-9027-4FCE-AFA3-A6E16207DBC1}" srcOrd="0" destOrd="0" presId="urn:microsoft.com/office/officeart/2005/8/layout/process5"/>
    <dgm:cxn modelId="{36CE0442-E859-483A-B2C9-DB9A7BB488AC}" type="presOf" srcId="{43FA848C-FA36-48A2-92CC-C5E8BFF5AA5E}" destId="{A9E4B459-AEAE-4635-B188-FB9A1E9C58E0}" srcOrd="0" destOrd="0" presId="urn:microsoft.com/office/officeart/2005/8/layout/process5"/>
    <dgm:cxn modelId="{D4D9DA62-A471-4ED5-B2E1-DC713BBD3446}" type="presOf" srcId="{26655267-26DD-41A1-939C-D5E73AEFE5A6}" destId="{292F57A3-1CB2-4097-A803-0B85E604F5CB}" srcOrd="0" destOrd="0" presId="urn:microsoft.com/office/officeart/2005/8/layout/process5"/>
    <dgm:cxn modelId="{D5F2AE46-D66D-44DF-8782-979B311F2899}" type="presOf" srcId="{F166F365-DB4F-4F79-9E3F-FA9A3F2C998D}" destId="{1FC8586D-DE09-49D7-A483-E8C2511AC265}" srcOrd="0" destOrd="0" presId="urn:microsoft.com/office/officeart/2005/8/layout/process5"/>
    <dgm:cxn modelId="{F1230C49-BB8E-4B4C-9CE7-BCE220047A0D}" type="presOf" srcId="{68639FE8-8BDE-4DAD-BC12-B007C9039DF6}" destId="{9610C195-8644-4C33-90EB-6E3F36EB3F35}" srcOrd="0" destOrd="0" presId="urn:microsoft.com/office/officeart/2005/8/layout/process5"/>
    <dgm:cxn modelId="{0D0D004C-C9CD-46D3-9D0E-090BD00C0ABB}" type="presOf" srcId="{6A8602F5-32EB-49CA-821E-A72454631F71}" destId="{F5026AD4-4502-4AEE-ACA6-36B2B2E87480}" srcOrd="0" destOrd="0" presId="urn:microsoft.com/office/officeart/2005/8/layout/process5"/>
    <dgm:cxn modelId="{6A479F6C-2D96-414F-9178-270232C1B179}" srcId="{26655267-26DD-41A1-939C-D5E73AEFE5A6}" destId="{C92320DC-2D30-4D9D-8A85-1AA089919256}" srcOrd="9" destOrd="0" parTransId="{BACF2ECF-AE8F-4800-928F-637DDA75806F}" sibTransId="{CCA40A52-47EB-4A8D-A0D8-491AF9E2D446}"/>
    <dgm:cxn modelId="{9F9A276D-E8BC-4D5E-9EAA-CA9E066EF4E9}" type="presOf" srcId="{5D10FEEA-CEC2-4FF8-8370-4D3E59A0EB25}" destId="{EE3B019B-85D7-4380-AD47-4902B73D38B2}" srcOrd="1" destOrd="0" presId="urn:microsoft.com/office/officeart/2005/8/layout/process5"/>
    <dgm:cxn modelId="{D0182D76-6DAF-4436-9ADB-ABADD70C84D8}" type="presOf" srcId="{68639FE8-8BDE-4DAD-BC12-B007C9039DF6}" destId="{3FFD1D3F-46D3-4BC9-900C-9D6C11A302E9}" srcOrd="1" destOrd="0" presId="urn:microsoft.com/office/officeart/2005/8/layout/process5"/>
    <dgm:cxn modelId="{A2AD7156-69BF-4857-88DC-3BFB2F4F77A2}" type="presOf" srcId="{A797998D-F6A1-400A-B7A4-3330A572E19E}" destId="{1C65BB08-1003-403A-8193-8B29B4649461}" srcOrd="0" destOrd="0" presId="urn:microsoft.com/office/officeart/2005/8/layout/process5"/>
    <dgm:cxn modelId="{653BE678-9477-4CF6-A8A4-9D4BF44ADEEA}" srcId="{26655267-26DD-41A1-939C-D5E73AEFE5A6}" destId="{6A8602F5-32EB-49CA-821E-A72454631F71}" srcOrd="10" destOrd="0" parTransId="{695401D9-6A03-41DE-AD91-090F65EB5C03}" sibTransId="{87CF3E7E-22CE-4E15-A6FD-87F1CC4EE1CA}"/>
    <dgm:cxn modelId="{357A0D5A-4701-4639-9077-E0AE7C14885A}" type="presOf" srcId="{B6BB5CC2-8262-4C79-A6FD-8BDE1583E605}" destId="{7F672937-DFE3-4509-B71F-143F9793A453}" srcOrd="1" destOrd="0" presId="urn:microsoft.com/office/officeart/2005/8/layout/process5"/>
    <dgm:cxn modelId="{FE26CD85-0986-4B94-AA72-411D167E1B78}" type="presOf" srcId="{5CAA7B84-ADAA-4CF2-A1CB-8B5B1C8A64E1}" destId="{5FB1166C-4D86-42E0-8D0E-4C8199F31B91}" srcOrd="0" destOrd="0" presId="urn:microsoft.com/office/officeart/2005/8/layout/process5"/>
    <dgm:cxn modelId="{6A9A2C8D-424F-450F-AC71-C81FD54FDF1C}" type="presOf" srcId="{127D9122-D3D3-4214-AEB8-2B6FCD9ECDDD}" destId="{9BC21A43-55F8-41AD-972E-02498C99A662}" srcOrd="0" destOrd="0" presId="urn:microsoft.com/office/officeart/2005/8/layout/process5"/>
    <dgm:cxn modelId="{2202B98D-97C2-4B03-BACF-1AA9B1F01E70}" type="presOf" srcId="{127D9122-D3D3-4214-AEB8-2B6FCD9ECDDD}" destId="{4487EE70-2D0B-4E32-ADC8-88A951D6F417}" srcOrd="1" destOrd="0" presId="urn:microsoft.com/office/officeart/2005/8/layout/process5"/>
    <dgm:cxn modelId="{A8ACE298-32C5-44F0-BA25-8EC8B0B0BAEE}" srcId="{26655267-26DD-41A1-939C-D5E73AEFE5A6}" destId="{F6416AA7-DA11-4158-9B7B-16A968445AF4}" srcOrd="4" destOrd="0" parTransId="{4F0A20B8-8151-45CE-8477-E6A571E5782C}" sibTransId="{C5A8BC27-0302-41CA-AB7C-733F5B583D5E}"/>
    <dgm:cxn modelId="{C57CD8A2-0624-43C0-ABE5-D1E144133B65}" type="presOf" srcId="{F6416AA7-DA11-4158-9B7B-16A968445AF4}" destId="{0B18B445-5A03-46BE-B5CF-98FE1144A754}" srcOrd="0" destOrd="0" presId="urn:microsoft.com/office/officeart/2005/8/layout/process5"/>
    <dgm:cxn modelId="{6CCB97A5-C87F-487C-99A3-F7FA4DD170C8}" type="presOf" srcId="{0EE9681A-62AE-445E-B16D-743DC5E36BD8}" destId="{CB3D7D43-26DF-4C66-B803-93DBEE52CDF5}" srcOrd="0" destOrd="0" presId="urn:microsoft.com/office/officeart/2005/8/layout/process5"/>
    <dgm:cxn modelId="{9A4BB8A7-D9D3-426E-9280-4AE21987E3AC}" srcId="{26655267-26DD-41A1-939C-D5E73AEFE5A6}" destId="{87430B59-3404-4471-974A-DD8522DCCF8E}" srcOrd="1" destOrd="0" parTransId="{547D936E-B193-4C56-ABC8-49B39FF0F1EB}" sibTransId="{5CAA7B84-ADAA-4CF2-A1CB-8B5B1C8A64E1}"/>
    <dgm:cxn modelId="{CC322EB6-D318-49AC-B24B-3054B687D7C5}" type="presOf" srcId="{7E029D1A-8717-456B-BB29-A1A5AC80E264}" destId="{7D39ECBF-4C42-4675-B72F-293D0B2FB8DC}" srcOrd="0" destOrd="0" presId="urn:microsoft.com/office/officeart/2005/8/layout/process5"/>
    <dgm:cxn modelId="{C63EFEC2-3C85-4A0C-A72B-EFC9BB622482}" type="presOf" srcId="{EE2EF2EB-8FCC-4472-BA96-B2985C437ECA}" destId="{EAEB47FA-F824-4E4F-A7EB-90E52296AD34}" srcOrd="1" destOrd="0" presId="urn:microsoft.com/office/officeart/2005/8/layout/process5"/>
    <dgm:cxn modelId="{45DE63D9-E969-4E8B-9389-F89E64975431}" type="presOf" srcId="{C5A8BC27-0302-41CA-AB7C-733F5B583D5E}" destId="{B0120D6A-DF22-4DF8-B77C-EBF9E21AB53A}" srcOrd="1" destOrd="0" presId="urn:microsoft.com/office/officeart/2005/8/layout/process5"/>
    <dgm:cxn modelId="{2FBD25E9-8F9B-42F7-A9EA-24B96B59946F}" srcId="{26655267-26DD-41A1-939C-D5E73AEFE5A6}" destId="{A797998D-F6A1-400A-B7A4-3330A572E19E}" srcOrd="3" destOrd="0" parTransId="{C6EDB02C-1ADA-4CDC-A845-3BC3A208A141}" sibTransId="{B6BB5CC2-8262-4C79-A6FD-8BDE1583E605}"/>
    <dgm:cxn modelId="{4D0CDDF5-30C7-49B8-B79A-F2A14F2B5CAF}" srcId="{26655267-26DD-41A1-939C-D5E73AEFE5A6}" destId="{D1381D12-1068-497C-9B71-83AA2F3F3FA3}" srcOrd="0" destOrd="0" parTransId="{619A1C92-7F9C-4D0B-ADBD-E3CA91A5792C}" sibTransId="{68639FE8-8BDE-4DAD-BC12-B007C9039DF6}"/>
    <dgm:cxn modelId="{097235FB-F847-4B5F-A0D6-A885D2FEBA94}" type="presOf" srcId="{177EF741-86E6-413C-82D0-9A3FAC7331AC}" destId="{8DDC617C-4BB7-4CDB-A733-C37458DCDB1C}" srcOrd="0" destOrd="0" presId="urn:microsoft.com/office/officeart/2005/8/layout/process5"/>
    <dgm:cxn modelId="{3F73BC23-79D6-485C-AA7B-3F042AEBBB57}" type="presParOf" srcId="{292F57A3-1CB2-4097-A803-0B85E604F5CB}" destId="{09FB563B-3341-411C-86B8-B2436823AAAE}" srcOrd="0" destOrd="0" presId="urn:microsoft.com/office/officeart/2005/8/layout/process5"/>
    <dgm:cxn modelId="{9556ED79-6897-40E8-9AB0-9A4012081E23}" type="presParOf" srcId="{292F57A3-1CB2-4097-A803-0B85E604F5CB}" destId="{9610C195-8644-4C33-90EB-6E3F36EB3F35}" srcOrd="1" destOrd="0" presId="urn:microsoft.com/office/officeart/2005/8/layout/process5"/>
    <dgm:cxn modelId="{ED34BE0D-A4FE-454C-BD6F-89541B34D20C}" type="presParOf" srcId="{9610C195-8644-4C33-90EB-6E3F36EB3F35}" destId="{3FFD1D3F-46D3-4BC9-900C-9D6C11A302E9}" srcOrd="0" destOrd="0" presId="urn:microsoft.com/office/officeart/2005/8/layout/process5"/>
    <dgm:cxn modelId="{D4AE1A2C-83F1-4108-B28F-ED12DF3092D5}" type="presParOf" srcId="{292F57A3-1CB2-4097-A803-0B85E604F5CB}" destId="{F36A0023-2D1E-4FF8-8905-EC7F8E9DD70D}" srcOrd="2" destOrd="0" presId="urn:microsoft.com/office/officeart/2005/8/layout/process5"/>
    <dgm:cxn modelId="{496012FE-F8D2-408C-B487-0BB9ABA84A5F}" type="presParOf" srcId="{292F57A3-1CB2-4097-A803-0B85E604F5CB}" destId="{5FB1166C-4D86-42E0-8D0E-4C8199F31B91}" srcOrd="3" destOrd="0" presId="urn:microsoft.com/office/officeart/2005/8/layout/process5"/>
    <dgm:cxn modelId="{B6D5E52E-F401-4EC0-9FC6-7523E9BF7D64}" type="presParOf" srcId="{5FB1166C-4D86-42E0-8D0E-4C8199F31B91}" destId="{2810E3C7-F6C9-45C1-A09D-C8A613BE3E72}" srcOrd="0" destOrd="0" presId="urn:microsoft.com/office/officeart/2005/8/layout/process5"/>
    <dgm:cxn modelId="{9B5FCBD0-05DA-482A-B71B-DEC532D2ECA0}" type="presParOf" srcId="{292F57A3-1CB2-4097-A803-0B85E604F5CB}" destId="{1A35765F-78D7-4FA4-8EBC-F43BE5257B73}" srcOrd="4" destOrd="0" presId="urn:microsoft.com/office/officeart/2005/8/layout/process5"/>
    <dgm:cxn modelId="{BA858338-E4FF-4908-94BB-1F1556042E5E}" type="presParOf" srcId="{292F57A3-1CB2-4097-A803-0B85E604F5CB}" destId="{7D39ECBF-4C42-4675-B72F-293D0B2FB8DC}" srcOrd="5" destOrd="0" presId="urn:microsoft.com/office/officeart/2005/8/layout/process5"/>
    <dgm:cxn modelId="{FE12B0B7-0C0D-4FCD-8CDD-03FFCD76296A}" type="presParOf" srcId="{7D39ECBF-4C42-4675-B72F-293D0B2FB8DC}" destId="{E677C781-251B-4F97-9E97-FDAB5823E611}" srcOrd="0" destOrd="0" presId="urn:microsoft.com/office/officeart/2005/8/layout/process5"/>
    <dgm:cxn modelId="{10D0718A-6CE8-4C82-8502-D2A48A456A51}" type="presParOf" srcId="{292F57A3-1CB2-4097-A803-0B85E604F5CB}" destId="{1C65BB08-1003-403A-8193-8B29B4649461}" srcOrd="6" destOrd="0" presId="urn:microsoft.com/office/officeart/2005/8/layout/process5"/>
    <dgm:cxn modelId="{0E42AACE-E1F5-4097-A89C-7B6C3F56E1E0}" type="presParOf" srcId="{292F57A3-1CB2-4097-A803-0B85E604F5CB}" destId="{5D3EEA48-1CFA-418B-BF80-7586960E14FF}" srcOrd="7" destOrd="0" presId="urn:microsoft.com/office/officeart/2005/8/layout/process5"/>
    <dgm:cxn modelId="{063C6026-5BE1-44FC-95C2-F2AF035C26D5}" type="presParOf" srcId="{5D3EEA48-1CFA-418B-BF80-7586960E14FF}" destId="{7F672937-DFE3-4509-B71F-143F9793A453}" srcOrd="0" destOrd="0" presId="urn:microsoft.com/office/officeart/2005/8/layout/process5"/>
    <dgm:cxn modelId="{878E5B19-5A8F-4FE5-B5D2-15A2F76F04EB}" type="presParOf" srcId="{292F57A3-1CB2-4097-A803-0B85E604F5CB}" destId="{0B18B445-5A03-46BE-B5CF-98FE1144A754}" srcOrd="8" destOrd="0" presId="urn:microsoft.com/office/officeart/2005/8/layout/process5"/>
    <dgm:cxn modelId="{648E47B5-5382-483A-A218-473A1C361E46}" type="presParOf" srcId="{292F57A3-1CB2-4097-A803-0B85E604F5CB}" destId="{24D049EC-9027-4FCE-AFA3-A6E16207DBC1}" srcOrd="9" destOrd="0" presId="urn:microsoft.com/office/officeart/2005/8/layout/process5"/>
    <dgm:cxn modelId="{EB172E43-669E-463A-9318-32D31265D549}" type="presParOf" srcId="{24D049EC-9027-4FCE-AFA3-A6E16207DBC1}" destId="{B0120D6A-DF22-4DF8-B77C-EBF9E21AB53A}" srcOrd="0" destOrd="0" presId="urn:microsoft.com/office/officeart/2005/8/layout/process5"/>
    <dgm:cxn modelId="{5EDEB46A-FDE4-42B1-B5C6-371597A1832F}" type="presParOf" srcId="{292F57A3-1CB2-4097-A803-0B85E604F5CB}" destId="{1FC8586D-DE09-49D7-A483-E8C2511AC265}" srcOrd="10" destOrd="0" presId="urn:microsoft.com/office/officeart/2005/8/layout/process5"/>
    <dgm:cxn modelId="{5CA1A4EF-16A4-4F20-8E88-B9FBCA6B545A}" type="presParOf" srcId="{292F57A3-1CB2-4097-A803-0B85E604F5CB}" destId="{CB3D7D43-26DF-4C66-B803-93DBEE52CDF5}" srcOrd="11" destOrd="0" presId="urn:microsoft.com/office/officeart/2005/8/layout/process5"/>
    <dgm:cxn modelId="{FEFEBB1A-E819-41CF-A9B6-ED000C15C4B7}" type="presParOf" srcId="{CB3D7D43-26DF-4C66-B803-93DBEE52CDF5}" destId="{83488859-9406-4879-AA43-EB7FF89DDDDF}" srcOrd="0" destOrd="0" presId="urn:microsoft.com/office/officeart/2005/8/layout/process5"/>
    <dgm:cxn modelId="{BE577420-4175-4F9F-908A-10BAF693D94D}" type="presParOf" srcId="{292F57A3-1CB2-4097-A803-0B85E604F5CB}" destId="{8DDC617C-4BB7-4CDB-A733-C37458DCDB1C}" srcOrd="12" destOrd="0" presId="urn:microsoft.com/office/officeart/2005/8/layout/process5"/>
    <dgm:cxn modelId="{2F6E7E45-5EB9-436C-B75C-2BED21B87DE3}" type="presParOf" srcId="{292F57A3-1CB2-4097-A803-0B85E604F5CB}" destId="{9BC21A43-55F8-41AD-972E-02498C99A662}" srcOrd="13" destOrd="0" presId="urn:microsoft.com/office/officeart/2005/8/layout/process5"/>
    <dgm:cxn modelId="{3C293184-6DF6-4457-8FF1-849445993ECE}" type="presParOf" srcId="{9BC21A43-55F8-41AD-972E-02498C99A662}" destId="{4487EE70-2D0B-4E32-ADC8-88A951D6F417}" srcOrd="0" destOrd="0" presId="urn:microsoft.com/office/officeart/2005/8/layout/process5"/>
    <dgm:cxn modelId="{7D597A33-6209-41EA-92F3-2F094BC7A20A}" type="presParOf" srcId="{292F57A3-1CB2-4097-A803-0B85E604F5CB}" destId="{A9E4B459-AEAE-4635-B188-FB9A1E9C58E0}" srcOrd="14" destOrd="0" presId="urn:microsoft.com/office/officeart/2005/8/layout/process5"/>
    <dgm:cxn modelId="{5FF83592-0BB4-4544-AE6D-8ECF5E8A0248}" type="presParOf" srcId="{292F57A3-1CB2-4097-A803-0B85E604F5CB}" destId="{3DD4B8AF-135B-4994-8214-D60DFC1379E2}" srcOrd="15" destOrd="0" presId="urn:microsoft.com/office/officeart/2005/8/layout/process5"/>
    <dgm:cxn modelId="{2328D16F-1BA6-4B59-AA3A-222D7F9CE92C}" type="presParOf" srcId="{3DD4B8AF-135B-4994-8214-D60DFC1379E2}" destId="{EE3B019B-85D7-4380-AD47-4902B73D38B2}" srcOrd="0" destOrd="0" presId="urn:microsoft.com/office/officeart/2005/8/layout/process5"/>
    <dgm:cxn modelId="{44D72C47-4930-415C-B801-C9F581A97D95}" type="presParOf" srcId="{292F57A3-1CB2-4097-A803-0B85E604F5CB}" destId="{EAAED064-DE9E-412D-BA95-16AE465967CF}" srcOrd="16" destOrd="0" presId="urn:microsoft.com/office/officeart/2005/8/layout/process5"/>
    <dgm:cxn modelId="{416F1C70-A78A-4251-B127-0F161B8153B5}" type="presParOf" srcId="{292F57A3-1CB2-4097-A803-0B85E604F5CB}" destId="{02808337-4172-4B39-A87C-1EF6A6A13FBC}" srcOrd="17" destOrd="0" presId="urn:microsoft.com/office/officeart/2005/8/layout/process5"/>
    <dgm:cxn modelId="{F0702570-A791-4FEF-8862-BA10217E6A08}" type="presParOf" srcId="{02808337-4172-4B39-A87C-1EF6A6A13FBC}" destId="{EAEB47FA-F824-4E4F-A7EB-90E52296AD34}" srcOrd="0" destOrd="0" presId="urn:microsoft.com/office/officeart/2005/8/layout/process5"/>
    <dgm:cxn modelId="{DB395E13-CB4F-4863-B458-3F999198013F}" type="presParOf" srcId="{292F57A3-1CB2-4097-A803-0B85E604F5CB}" destId="{9D7FA98E-A8C2-459B-9D3F-A0249292819D}" srcOrd="18" destOrd="0" presId="urn:microsoft.com/office/officeart/2005/8/layout/process5"/>
    <dgm:cxn modelId="{3CDF1E12-8DFF-4277-8C55-8BD351FD5CAB}" type="presParOf" srcId="{292F57A3-1CB2-4097-A803-0B85E604F5CB}" destId="{FF27C88C-D20E-43F5-97B2-B0D7D5E8F577}" srcOrd="19" destOrd="0" presId="urn:microsoft.com/office/officeart/2005/8/layout/process5"/>
    <dgm:cxn modelId="{B3A2289B-0986-43CD-B0CA-98EF063A7E55}" type="presParOf" srcId="{FF27C88C-D20E-43F5-97B2-B0D7D5E8F577}" destId="{83ECB7E2-6CFC-4E6F-A387-45502DF3ED74}" srcOrd="0" destOrd="0" presId="urn:microsoft.com/office/officeart/2005/8/layout/process5"/>
    <dgm:cxn modelId="{30C45A75-E290-46CE-8B08-5E8EF140E426}" type="presParOf" srcId="{292F57A3-1CB2-4097-A803-0B85E604F5CB}" destId="{F5026AD4-4502-4AEE-ACA6-36B2B2E87480}" srcOrd="20"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BF216-E880-4E09-9558-8984EEAC2710}">
      <dsp:nvSpPr>
        <dsp:cNvPr id="0" name=""/>
        <dsp:cNvSpPr/>
      </dsp:nvSpPr>
      <dsp:spPr>
        <a:xfrm>
          <a:off x="-124445" y="292027"/>
          <a:ext cx="5256485" cy="5256485"/>
        </a:xfrm>
        <a:prstGeom prst="pie">
          <a:avLst>
            <a:gd name="adj1" fmla="val 5400000"/>
            <a:gd name="adj2" fmla="val 1620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700CBD-0B57-451C-94D2-0E1A598EE368}">
      <dsp:nvSpPr>
        <dsp:cNvPr id="0" name=""/>
        <dsp:cNvSpPr/>
      </dsp:nvSpPr>
      <dsp:spPr>
        <a:xfrm>
          <a:off x="2503797" y="292027"/>
          <a:ext cx="6132566" cy="52564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ysClr val="windowText" lastClr="000000"/>
              </a:solidFill>
            </a:rPr>
            <a:t>CPAC (Accessions)</a:t>
          </a:r>
          <a:endParaRPr lang="en-US" sz="2100" kern="1200" dirty="0"/>
        </a:p>
      </dsp:txBody>
      <dsp:txXfrm>
        <a:off x="2503797" y="292027"/>
        <a:ext cx="3066283" cy="841037"/>
      </dsp:txXfrm>
    </dsp:sp>
    <dsp:sp modelId="{FCF6A194-EA1C-4979-91C2-DFEDD69AA861}">
      <dsp:nvSpPr>
        <dsp:cNvPr id="0" name=""/>
        <dsp:cNvSpPr/>
      </dsp:nvSpPr>
      <dsp:spPr>
        <a:xfrm>
          <a:off x="427485" y="1133064"/>
          <a:ext cx="4152623" cy="4152623"/>
        </a:xfrm>
        <a:prstGeom prst="pie">
          <a:avLst>
            <a:gd name="adj1" fmla="val 5400000"/>
            <a:gd name="adj2" fmla="val 162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6E79E-517A-487A-B140-9B56230D7C90}">
      <dsp:nvSpPr>
        <dsp:cNvPr id="0" name=""/>
        <dsp:cNvSpPr/>
      </dsp:nvSpPr>
      <dsp:spPr>
        <a:xfrm>
          <a:off x="2503797" y="1133064"/>
          <a:ext cx="6132566" cy="415262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ysClr val="windowText" lastClr="000000"/>
              </a:solidFill>
            </a:rPr>
            <a:t>CPAC (Sustainment)</a:t>
          </a:r>
          <a:endParaRPr lang="en-US" sz="2100" kern="1200" dirty="0"/>
        </a:p>
      </dsp:txBody>
      <dsp:txXfrm>
        <a:off x="2503797" y="1133064"/>
        <a:ext cx="3066283" cy="841037"/>
      </dsp:txXfrm>
    </dsp:sp>
    <dsp:sp modelId="{625740FE-72BB-432E-A910-E7BBA08C2A9A}">
      <dsp:nvSpPr>
        <dsp:cNvPr id="0" name=""/>
        <dsp:cNvSpPr/>
      </dsp:nvSpPr>
      <dsp:spPr>
        <a:xfrm>
          <a:off x="979416" y="1974102"/>
          <a:ext cx="3048761" cy="3048761"/>
        </a:xfrm>
        <a:prstGeom prst="pie">
          <a:avLst>
            <a:gd name="adj1" fmla="val 5400000"/>
            <a:gd name="adj2" fmla="val 1620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0A594-23F9-4720-A8D8-918B74FEC244}">
      <dsp:nvSpPr>
        <dsp:cNvPr id="0" name=""/>
        <dsp:cNvSpPr/>
      </dsp:nvSpPr>
      <dsp:spPr>
        <a:xfrm>
          <a:off x="2503797" y="1974102"/>
          <a:ext cx="6132566" cy="30487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CSR / DFAS</a:t>
          </a:r>
        </a:p>
      </dsp:txBody>
      <dsp:txXfrm>
        <a:off x="2503797" y="1974102"/>
        <a:ext cx="3066283" cy="841037"/>
      </dsp:txXfrm>
    </dsp:sp>
    <dsp:sp modelId="{0275A43C-BB1E-4F0F-820F-047235293AB4}">
      <dsp:nvSpPr>
        <dsp:cNvPr id="0" name=""/>
        <dsp:cNvSpPr/>
      </dsp:nvSpPr>
      <dsp:spPr>
        <a:xfrm>
          <a:off x="1531347" y="2815140"/>
          <a:ext cx="1944899" cy="1944899"/>
        </a:xfrm>
        <a:prstGeom prst="pie">
          <a:avLst>
            <a:gd name="adj1" fmla="val 5400000"/>
            <a:gd name="adj2" fmla="val 162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9161B-8A7A-4629-9C36-8D70B4EB0A64}">
      <dsp:nvSpPr>
        <dsp:cNvPr id="0" name=""/>
        <dsp:cNvSpPr/>
      </dsp:nvSpPr>
      <dsp:spPr>
        <a:xfrm>
          <a:off x="2503797" y="2815140"/>
          <a:ext cx="6132566" cy="19448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ysClr val="windowText" lastClr="000000"/>
              </a:solidFill>
            </a:rPr>
            <a:t>Army Benefits Center (ABC-C)  Fort Riley, KS</a:t>
          </a:r>
          <a:endParaRPr lang="en-US" sz="2100" kern="1200" dirty="0"/>
        </a:p>
      </dsp:txBody>
      <dsp:txXfrm>
        <a:off x="2503797" y="2815140"/>
        <a:ext cx="3066283" cy="841037"/>
      </dsp:txXfrm>
    </dsp:sp>
    <dsp:sp modelId="{F8C2A8D3-DDFC-42B2-B129-F3F55606E846}">
      <dsp:nvSpPr>
        <dsp:cNvPr id="0" name=""/>
        <dsp:cNvSpPr/>
      </dsp:nvSpPr>
      <dsp:spPr>
        <a:xfrm>
          <a:off x="2083278" y="3656177"/>
          <a:ext cx="841037" cy="841037"/>
        </a:xfrm>
        <a:prstGeom prst="pie">
          <a:avLst>
            <a:gd name="adj1" fmla="val 5400000"/>
            <a:gd name="adj2" fmla="val 1620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DC724C-A3F8-4E77-A42C-EF49CBAB1C82}">
      <dsp:nvSpPr>
        <dsp:cNvPr id="0" name=""/>
        <dsp:cNvSpPr/>
      </dsp:nvSpPr>
      <dsp:spPr>
        <a:xfrm>
          <a:off x="2503797" y="3656177"/>
          <a:ext cx="6132566" cy="8410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ysClr val="windowText" lastClr="000000"/>
              </a:solidFill>
            </a:rPr>
            <a:t>Civilian Personnel Records Center Fort Riley, KS</a:t>
          </a:r>
          <a:endParaRPr lang="en-US" sz="2100" kern="1200" dirty="0"/>
        </a:p>
      </dsp:txBody>
      <dsp:txXfrm>
        <a:off x="2503797" y="3656177"/>
        <a:ext cx="3066283" cy="841037"/>
      </dsp:txXfrm>
    </dsp:sp>
    <dsp:sp modelId="{BA7BBEE4-9536-4072-ABA9-3F64F26615E4}">
      <dsp:nvSpPr>
        <dsp:cNvPr id="0" name=""/>
        <dsp:cNvSpPr/>
      </dsp:nvSpPr>
      <dsp:spPr>
        <a:xfrm>
          <a:off x="5321190" y="292027"/>
          <a:ext cx="3564063" cy="84103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solidFill>
                <a:sysClr val="windowText" lastClr="000000"/>
              </a:solidFill>
            </a:rPr>
            <a:t>In-Processing</a:t>
          </a:r>
          <a:endParaRPr lang="en-US" sz="1500" kern="1200" dirty="0"/>
        </a:p>
        <a:p>
          <a:pPr marL="114300" lvl="1" indent="-114300" algn="l" defTabSz="666750">
            <a:lnSpc>
              <a:spcPct val="90000"/>
            </a:lnSpc>
            <a:spcBef>
              <a:spcPct val="0"/>
            </a:spcBef>
            <a:spcAft>
              <a:spcPct val="15000"/>
            </a:spcAft>
            <a:buChar char="•"/>
          </a:pPr>
          <a:r>
            <a:rPr lang="en-US" sz="1500" b="0" kern="1200" dirty="0">
              <a:solidFill>
                <a:sysClr val="windowText" lastClr="000000"/>
              </a:solidFill>
            </a:rPr>
            <a:t>Recruitment &amp; Placement</a:t>
          </a:r>
        </a:p>
        <a:p>
          <a:pPr marL="114300" lvl="1" indent="-114300" algn="l" defTabSz="666750">
            <a:lnSpc>
              <a:spcPct val="90000"/>
            </a:lnSpc>
            <a:spcBef>
              <a:spcPct val="0"/>
            </a:spcBef>
            <a:spcAft>
              <a:spcPct val="15000"/>
            </a:spcAft>
            <a:buChar char="•"/>
          </a:pPr>
          <a:r>
            <a:rPr lang="en-US" sz="1500" b="0" kern="1200" dirty="0">
              <a:solidFill>
                <a:sysClr val="windowText" lastClr="000000"/>
              </a:solidFill>
            </a:rPr>
            <a:t>Classification</a:t>
          </a:r>
        </a:p>
      </dsp:txBody>
      <dsp:txXfrm>
        <a:off x="5321190" y="292027"/>
        <a:ext cx="3564063" cy="841037"/>
      </dsp:txXfrm>
    </dsp:sp>
    <dsp:sp modelId="{E56D69F8-28C6-488E-9FE9-517CB24663DF}">
      <dsp:nvSpPr>
        <dsp:cNvPr id="0" name=""/>
        <dsp:cNvSpPr/>
      </dsp:nvSpPr>
      <dsp:spPr>
        <a:xfrm>
          <a:off x="5346088" y="1133064"/>
          <a:ext cx="3514267" cy="84103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solidFill>
                <a:sysClr val="windowText" lastClr="000000"/>
              </a:solidFill>
            </a:rPr>
            <a:t>Labor Relations</a:t>
          </a:r>
          <a:endParaRPr lang="en-US" sz="1500" kern="1200" dirty="0"/>
        </a:p>
        <a:p>
          <a:pPr marL="114300" lvl="1" indent="-114300" algn="l" defTabSz="666750">
            <a:lnSpc>
              <a:spcPct val="90000"/>
            </a:lnSpc>
            <a:spcBef>
              <a:spcPct val="0"/>
            </a:spcBef>
            <a:spcAft>
              <a:spcPct val="15000"/>
            </a:spcAft>
            <a:buChar char="•"/>
          </a:pPr>
          <a:r>
            <a:rPr lang="en-US" sz="1500" b="0" kern="1200" dirty="0">
              <a:solidFill>
                <a:sysClr val="windowText" lastClr="000000"/>
              </a:solidFill>
            </a:rPr>
            <a:t>Management &amp; Employee Relations</a:t>
          </a:r>
        </a:p>
        <a:p>
          <a:pPr marL="114300" lvl="1" indent="-114300" algn="l" defTabSz="666750">
            <a:lnSpc>
              <a:spcPct val="90000"/>
            </a:lnSpc>
            <a:spcBef>
              <a:spcPct val="0"/>
            </a:spcBef>
            <a:spcAft>
              <a:spcPct val="15000"/>
            </a:spcAft>
            <a:buChar char="•"/>
          </a:pPr>
          <a:r>
            <a:rPr lang="en-US" sz="1500" b="0" kern="1200" dirty="0">
              <a:solidFill>
                <a:sysClr val="windowText" lastClr="000000"/>
              </a:solidFill>
            </a:rPr>
            <a:t>Overseas Benefits</a:t>
          </a:r>
        </a:p>
      </dsp:txBody>
      <dsp:txXfrm>
        <a:off x="5346088" y="1133064"/>
        <a:ext cx="3514267" cy="841037"/>
      </dsp:txXfrm>
    </dsp:sp>
    <dsp:sp modelId="{719AA34A-E47E-48F0-B00B-9003374C1521}">
      <dsp:nvSpPr>
        <dsp:cNvPr id="0" name=""/>
        <dsp:cNvSpPr/>
      </dsp:nvSpPr>
      <dsp:spPr>
        <a:xfrm>
          <a:off x="5338607" y="1974102"/>
          <a:ext cx="3529230" cy="84103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Civilian Pay</a:t>
          </a:r>
        </a:p>
        <a:p>
          <a:pPr marL="114300" lvl="1" indent="-114300" algn="l" defTabSz="666750">
            <a:lnSpc>
              <a:spcPct val="90000"/>
            </a:lnSpc>
            <a:spcBef>
              <a:spcPct val="0"/>
            </a:spcBef>
            <a:spcAft>
              <a:spcPct val="15000"/>
            </a:spcAft>
            <a:buChar char="•"/>
          </a:pPr>
          <a:r>
            <a:rPr lang="en-US" sz="1500" kern="1200" dirty="0"/>
            <a:t>Travel Pay</a:t>
          </a:r>
        </a:p>
      </dsp:txBody>
      <dsp:txXfrm>
        <a:off x="5338607" y="1974102"/>
        <a:ext cx="3529230" cy="841037"/>
      </dsp:txXfrm>
    </dsp:sp>
    <dsp:sp modelId="{A9BEAB38-C57A-4CE6-AE6D-A76E423FD386}">
      <dsp:nvSpPr>
        <dsp:cNvPr id="0" name=""/>
        <dsp:cNvSpPr/>
      </dsp:nvSpPr>
      <dsp:spPr>
        <a:xfrm>
          <a:off x="5336123" y="2815140"/>
          <a:ext cx="3534197" cy="84103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solidFill>
                <a:sysClr val="windowText" lastClr="000000"/>
              </a:solidFill>
            </a:rPr>
            <a:t>Health Benefits, Life Insurance, </a:t>
          </a:r>
          <a:endParaRPr lang="en-US" sz="1500" kern="1200" dirty="0"/>
        </a:p>
        <a:p>
          <a:pPr marL="114300" lvl="1" indent="-114300" algn="l" defTabSz="666750">
            <a:lnSpc>
              <a:spcPct val="90000"/>
            </a:lnSpc>
            <a:spcBef>
              <a:spcPct val="0"/>
            </a:spcBef>
            <a:spcAft>
              <a:spcPct val="15000"/>
            </a:spcAft>
            <a:buChar char="•"/>
          </a:pPr>
          <a:r>
            <a:rPr lang="en-US" sz="1500" b="0" kern="1200" dirty="0">
              <a:solidFill>
                <a:sysClr val="windowText" lastClr="000000"/>
              </a:solidFill>
            </a:rPr>
            <a:t>Thrift Savings Plan (401K), OWCP</a:t>
          </a:r>
          <a:endParaRPr lang="en-US" sz="1500" kern="1200" dirty="0"/>
        </a:p>
        <a:p>
          <a:pPr marL="114300" lvl="1" indent="-114300" algn="l" defTabSz="666750">
            <a:lnSpc>
              <a:spcPct val="90000"/>
            </a:lnSpc>
            <a:spcBef>
              <a:spcPct val="0"/>
            </a:spcBef>
            <a:spcAft>
              <a:spcPct val="15000"/>
            </a:spcAft>
            <a:buChar char="•"/>
          </a:pPr>
          <a:r>
            <a:rPr lang="en-US" sz="1500" b="0" kern="1200" dirty="0">
              <a:solidFill>
                <a:sysClr val="windowText" lastClr="000000"/>
              </a:solidFill>
            </a:rPr>
            <a:t>Retirement</a:t>
          </a:r>
          <a:endParaRPr lang="en-US" sz="1500" kern="1200" dirty="0"/>
        </a:p>
      </dsp:txBody>
      <dsp:txXfrm>
        <a:off x="5336123" y="2815140"/>
        <a:ext cx="3534197" cy="841037"/>
      </dsp:txXfrm>
    </dsp:sp>
    <dsp:sp modelId="{A9B48E7D-86D5-4049-AC15-B64C10B031F3}">
      <dsp:nvSpPr>
        <dsp:cNvPr id="0" name=""/>
        <dsp:cNvSpPr/>
      </dsp:nvSpPr>
      <dsp:spPr>
        <a:xfrm>
          <a:off x="5570080" y="3656177"/>
          <a:ext cx="3066283" cy="84103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solidFill>
                <a:sysClr val="windowText" lastClr="000000"/>
              </a:solidFill>
            </a:rPr>
            <a:t>Personnel Actions</a:t>
          </a:r>
          <a:endParaRPr lang="en-US" sz="1500" kern="1200" dirty="0"/>
        </a:p>
        <a:p>
          <a:pPr marL="114300" lvl="1" indent="-114300" algn="l" defTabSz="666750">
            <a:lnSpc>
              <a:spcPct val="90000"/>
            </a:lnSpc>
            <a:spcBef>
              <a:spcPct val="0"/>
            </a:spcBef>
            <a:spcAft>
              <a:spcPct val="15000"/>
            </a:spcAft>
            <a:buChar char="•"/>
          </a:pPr>
          <a:r>
            <a:rPr lang="en-US" sz="1500" b="0" kern="1200" dirty="0">
              <a:solidFill>
                <a:sysClr val="windowText" lastClr="000000"/>
              </a:solidFill>
            </a:rPr>
            <a:t>Process Auto-NOA Actions</a:t>
          </a:r>
        </a:p>
      </dsp:txBody>
      <dsp:txXfrm>
        <a:off x="5570080" y="3656177"/>
        <a:ext cx="3066283" cy="841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AD959-D81B-4A86-9BD3-EA1A5729156D}">
      <dsp:nvSpPr>
        <dsp:cNvPr id="0" name=""/>
        <dsp:cNvSpPr/>
      </dsp:nvSpPr>
      <dsp:spPr>
        <a:xfrm>
          <a:off x="2535" y="585488"/>
          <a:ext cx="2011631" cy="1206978"/>
        </a:xfrm>
        <a:prstGeom prst="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ABC-C Benefits</a:t>
          </a:r>
        </a:p>
      </dsp:txBody>
      <dsp:txXfrm>
        <a:off x="2535" y="585488"/>
        <a:ext cx="2011631" cy="1206978"/>
      </dsp:txXfrm>
    </dsp:sp>
    <dsp:sp modelId="{9F75CA42-BF86-431C-917A-05A3DACAA7D5}">
      <dsp:nvSpPr>
        <dsp:cNvPr id="0" name=""/>
        <dsp:cNvSpPr/>
      </dsp:nvSpPr>
      <dsp:spPr>
        <a:xfrm>
          <a:off x="2215329" y="585488"/>
          <a:ext cx="2011631" cy="1206978"/>
        </a:xfrm>
        <a:prstGeom prst="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Civilian</a:t>
          </a:r>
          <a:r>
            <a:rPr lang="en-US" sz="2400" kern="1200" dirty="0"/>
            <a:t> </a:t>
          </a:r>
          <a:r>
            <a:rPr lang="en-US" sz="2400" kern="1200" dirty="0">
              <a:solidFill>
                <a:sysClr val="windowText" lastClr="000000"/>
              </a:solidFill>
            </a:rPr>
            <a:t>Pay</a:t>
          </a:r>
        </a:p>
      </dsp:txBody>
      <dsp:txXfrm>
        <a:off x="2215329" y="585488"/>
        <a:ext cx="2011631" cy="1206978"/>
      </dsp:txXfrm>
    </dsp:sp>
    <dsp:sp modelId="{D6BBDCE3-E930-4732-925C-E465363F9E63}">
      <dsp:nvSpPr>
        <dsp:cNvPr id="0" name=""/>
        <dsp:cNvSpPr/>
      </dsp:nvSpPr>
      <dsp:spPr>
        <a:xfrm>
          <a:off x="4428124" y="585488"/>
          <a:ext cx="2011631" cy="1206978"/>
        </a:xfrm>
        <a:prstGeom prst="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Leave</a:t>
          </a:r>
        </a:p>
      </dsp:txBody>
      <dsp:txXfrm>
        <a:off x="4428124" y="585488"/>
        <a:ext cx="2011631" cy="1206978"/>
      </dsp:txXfrm>
    </dsp:sp>
    <dsp:sp modelId="{7C6588FF-A67D-4B79-A12B-3B93C6B43AC8}">
      <dsp:nvSpPr>
        <dsp:cNvPr id="0" name=""/>
        <dsp:cNvSpPr/>
      </dsp:nvSpPr>
      <dsp:spPr>
        <a:xfrm>
          <a:off x="6640918" y="585488"/>
          <a:ext cx="2011631" cy="1206978"/>
        </a:xfrm>
        <a:prstGeom prst="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Transportation Agreement</a:t>
          </a:r>
        </a:p>
      </dsp:txBody>
      <dsp:txXfrm>
        <a:off x="6640918" y="585488"/>
        <a:ext cx="2011631" cy="1206978"/>
      </dsp:txXfrm>
    </dsp:sp>
    <dsp:sp modelId="{D969B9B7-95FD-4D24-ADB5-AD52BE058228}">
      <dsp:nvSpPr>
        <dsp:cNvPr id="0" name=""/>
        <dsp:cNvSpPr/>
      </dsp:nvSpPr>
      <dsp:spPr>
        <a:xfrm>
          <a:off x="2535" y="1993630"/>
          <a:ext cx="2011631" cy="1206978"/>
        </a:xfrm>
        <a:prstGeom prst="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Overseas Tour</a:t>
          </a:r>
        </a:p>
      </dsp:txBody>
      <dsp:txXfrm>
        <a:off x="2535" y="1993630"/>
        <a:ext cx="2011631" cy="1206978"/>
      </dsp:txXfrm>
    </dsp:sp>
    <dsp:sp modelId="{8882AD6E-FFD9-48EF-B905-D0CA6B652A67}">
      <dsp:nvSpPr>
        <dsp:cNvPr id="0" name=""/>
        <dsp:cNvSpPr/>
      </dsp:nvSpPr>
      <dsp:spPr>
        <a:xfrm>
          <a:off x="2215329" y="1993630"/>
          <a:ext cx="2011631" cy="1206978"/>
        </a:xfrm>
        <a:prstGeom prst="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Return Rights</a:t>
          </a:r>
        </a:p>
      </dsp:txBody>
      <dsp:txXfrm>
        <a:off x="2215329" y="1993630"/>
        <a:ext cx="2011631" cy="1206978"/>
      </dsp:txXfrm>
    </dsp:sp>
    <dsp:sp modelId="{BAC15001-603F-4237-B62E-4F20185E1CE1}">
      <dsp:nvSpPr>
        <dsp:cNvPr id="0" name=""/>
        <dsp:cNvSpPr/>
      </dsp:nvSpPr>
      <dsp:spPr>
        <a:xfrm>
          <a:off x="4428124" y="1993630"/>
          <a:ext cx="2011631" cy="1206978"/>
        </a:xfrm>
        <a:prstGeom prst="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PPP</a:t>
          </a:r>
        </a:p>
      </dsp:txBody>
      <dsp:txXfrm>
        <a:off x="4428124" y="1993630"/>
        <a:ext cx="2011631" cy="1206978"/>
      </dsp:txXfrm>
    </dsp:sp>
    <dsp:sp modelId="{1C3CA9B4-22FE-46A9-A309-83D7E6D74D66}">
      <dsp:nvSpPr>
        <dsp:cNvPr id="0" name=""/>
        <dsp:cNvSpPr/>
      </dsp:nvSpPr>
      <dsp:spPr>
        <a:xfrm>
          <a:off x="6640918" y="1993630"/>
          <a:ext cx="2011631" cy="1206978"/>
        </a:xfrm>
        <a:prstGeom prst="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CAC/ID Card</a:t>
          </a:r>
        </a:p>
      </dsp:txBody>
      <dsp:txXfrm>
        <a:off x="6640918" y="1993630"/>
        <a:ext cx="2011631" cy="1206978"/>
      </dsp:txXfrm>
    </dsp:sp>
    <dsp:sp modelId="{FAD017CB-3901-417B-8F23-37C95D976DC0}">
      <dsp:nvSpPr>
        <dsp:cNvPr id="0" name=""/>
        <dsp:cNvSpPr/>
      </dsp:nvSpPr>
      <dsp:spPr>
        <a:xfrm>
          <a:off x="2535" y="3401771"/>
          <a:ext cx="2011631" cy="1206978"/>
        </a:xfrm>
        <a:prstGeom prst="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SOFA/VISA</a:t>
          </a:r>
        </a:p>
      </dsp:txBody>
      <dsp:txXfrm>
        <a:off x="2535" y="3401771"/>
        <a:ext cx="2011631" cy="1206978"/>
      </dsp:txXfrm>
    </dsp:sp>
    <dsp:sp modelId="{DA41851B-35EA-4076-93A5-218FFF76D3FC}">
      <dsp:nvSpPr>
        <dsp:cNvPr id="0" name=""/>
        <dsp:cNvSpPr/>
      </dsp:nvSpPr>
      <dsp:spPr>
        <a:xfrm>
          <a:off x="2215329" y="3401771"/>
          <a:ext cx="2011631" cy="1206978"/>
        </a:xfrm>
        <a:prstGeom prst="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Letter of Employment</a:t>
          </a:r>
        </a:p>
      </dsp:txBody>
      <dsp:txXfrm>
        <a:off x="2215329" y="3401771"/>
        <a:ext cx="2011631" cy="1206978"/>
      </dsp:txXfrm>
    </dsp:sp>
    <dsp:sp modelId="{2FA60C13-56CC-44CF-9B1D-C485F1A9B8CB}">
      <dsp:nvSpPr>
        <dsp:cNvPr id="0" name=""/>
        <dsp:cNvSpPr/>
      </dsp:nvSpPr>
      <dsp:spPr>
        <a:xfrm>
          <a:off x="4428124" y="3401771"/>
          <a:ext cx="2011631" cy="1206978"/>
        </a:xfrm>
        <a:prstGeom prst="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Overseas Allowances</a:t>
          </a:r>
        </a:p>
      </dsp:txBody>
      <dsp:txXfrm>
        <a:off x="4428124" y="3401771"/>
        <a:ext cx="2011631" cy="1206978"/>
      </dsp:txXfrm>
    </dsp:sp>
    <dsp:sp modelId="{4D64ACB5-AB29-4131-8920-4B16ED03195F}">
      <dsp:nvSpPr>
        <dsp:cNvPr id="0" name=""/>
        <dsp:cNvSpPr/>
      </dsp:nvSpPr>
      <dsp:spPr>
        <a:xfrm>
          <a:off x="6640918" y="3401771"/>
          <a:ext cx="2011631" cy="1206978"/>
        </a:xfrm>
        <a:prstGeom prst="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Job Protections</a:t>
          </a:r>
        </a:p>
      </dsp:txBody>
      <dsp:txXfrm>
        <a:off x="6640918" y="3401771"/>
        <a:ext cx="2011631" cy="1206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0A8E5-C8B0-458D-B08A-215EB9C11C8F}">
      <dsp:nvSpPr>
        <dsp:cNvPr id="0" name=""/>
        <dsp:cNvSpPr/>
      </dsp:nvSpPr>
      <dsp:spPr>
        <a:xfrm>
          <a:off x="0" y="1557"/>
          <a:ext cx="102041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63B5E561-4D3B-48E7-A830-8C92B7761724}">
      <dsp:nvSpPr>
        <dsp:cNvPr id="0" name=""/>
        <dsp:cNvSpPr/>
      </dsp:nvSpPr>
      <dsp:spPr>
        <a:xfrm>
          <a:off x="0" y="1557"/>
          <a:ext cx="3990386" cy="3186947"/>
        </a:xfrm>
        <a:prstGeom prst="rect">
          <a:avLst/>
        </a:prstGeom>
        <a:solidFill>
          <a:schemeClr val="accent4">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kern="1200" dirty="0">
              <a:solidFill>
                <a:schemeClr val="tx1"/>
              </a:solidFill>
            </a:rPr>
            <a:t>Employee benefits are centrally managed under Army Benefits                                 Center-Civilian (ABC-C website)</a:t>
          </a:r>
          <a:r>
            <a:rPr lang="en-US" sz="2800" kern="1200" dirty="0">
              <a:solidFill>
                <a:schemeClr val="tx1"/>
              </a:solidFill>
              <a:hlinkClick xmlns:r="http://schemas.openxmlformats.org/officeDocument/2006/relationships" r:id="rId1"/>
            </a:rPr>
            <a:t> </a:t>
          </a:r>
          <a:r>
            <a:rPr lang="en-US" sz="2400" kern="1200" dirty="0">
              <a:solidFill>
                <a:schemeClr val="accent4"/>
              </a:solidFill>
              <a:hlinkClick xmlns:r="http://schemas.openxmlformats.org/officeDocument/2006/relationships" r:id="rId1"/>
            </a:rPr>
            <a:t>http://www.abc.army.mil</a:t>
          </a:r>
          <a:endParaRPr lang="en-US" sz="2400" kern="1200" dirty="0">
            <a:solidFill>
              <a:schemeClr val="accent4"/>
            </a:solidFill>
          </a:endParaRPr>
        </a:p>
        <a:p>
          <a:pPr lvl="0" algn="l" defTabSz="1244600">
            <a:lnSpc>
              <a:spcPct val="90000"/>
            </a:lnSpc>
            <a:spcBef>
              <a:spcPct val="0"/>
            </a:spcBef>
            <a:spcAft>
              <a:spcPct val="35000"/>
            </a:spcAft>
            <a:buNone/>
          </a:pPr>
          <a:endParaRPr lang="en-US" sz="2800" kern="1200" dirty="0">
            <a:solidFill>
              <a:schemeClr val="bg1"/>
            </a:solidFill>
          </a:endParaRPr>
        </a:p>
      </dsp:txBody>
      <dsp:txXfrm>
        <a:off x="0" y="1557"/>
        <a:ext cx="3990386" cy="3186947"/>
      </dsp:txXfrm>
    </dsp:sp>
    <dsp:sp modelId="{EEBA3B5B-60A7-4F47-8ABE-4B7F69653CDB}">
      <dsp:nvSpPr>
        <dsp:cNvPr id="0" name=""/>
        <dsp:cNvSpPr/>
      </dsp:nvSpPr>
      <dsp:spPr>
        <a:xfrm>
          <a:off x="4102940" y="39021"/>
          <a:ext cx="6089952" cy="749275"/>
        </a:xfrm>
        <a:prstGeom prst="rect">
          <a:avLst/>
        </a:prstGeom>
        <a:noFill/>
        <a:ln>
          <a:noFill/>
        </a:ln>
        <a:effectLst/>
        <a:scene3d>
          <a:camera prst="orthographicFront"/>
          <a:lightRig rig="threePt" dir="t"/>
        </a:scene3d>
        <a:sp3d>
          <a:bevelT w="165100" prst="coolSlant"/>
        </a:sp3d>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FEHB-Healthcare</a:t>
          </a:r>
        </a:p>
      </dsp:txBody>
      <dsp:txXfrm>
        <a:off x="4102940" y="39021"/>
        <a:ext cx="6089952" cy="749275"/>
      </dsp:txXfrm>
    </dsp:sp>
    <dsp:sp modelId="{412FB2F6-9F32-4BC1-86CE-EDEE535BC6A8}">
      <dsp:nvSpPr>
        <dsp:cNvPr id="0" name=""/>
        <dsp:cNvSpPr/>
      </dsp:nvSpPr>
      <dsp:spPr>
        <a:xfrm>
          <a:off x="3990386" y="788296"/>
          <a:ext cx="60028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60DE415C-16E6-499C-9B22-E25F4E353E25}">
      <dsp:nvSpPr>
        <dsp:cNvPr id="0" name=""/>
        <dsp:cNvSpPr/>
      </dsp:nvSpPr>
      <dsp:spPr>
        <a:xfrm>
          <a:off x="4102940" y="825760"/>
          <a:ext cx="5890328" cy="749275"/>
        </a:xfrm>
        <a:prstGeom prst="rect">
          <a:avLst/>
        </a:prstGeom>
        <a:noFill/>
        <a:ln>
          <a:noFill/>
        </a:ln>
        <a:effectLst/>
        <a:scene3d>
          <a:camera prst="orthographicFront"/>
          <a:lightRig rig="threePt" dir="t"/>
        </a:scene3d>
        <a:sp3d>
          <a:bevelT w="165100" prst="coolSlant"/>
        </a:sp3d>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FLTCIP-Long Term Care</a:t>
          </a:r>
        </a:p>
      </dsp:txBody>
      <dsp:txXfrm>
        <a:off x="4102940" y="825760"/>
        <a:ext cx="5890328" cy="749275"/>
      </dsp:txXfrm>
    </dsp:sp>
    <dsp:sp modelId="{FA29A1F2-CB8C-488B-AEB9-DC7D86B2917E}">
      <dsp:nvSpPr>
        <dsp:cNvPr id="0" name=""/>
        <dsp:cNvSpPr/>
      </dsp:nvSpPr>
      <dsp:spPr>
        <a:xfrm>
          <a:off x="3990386" y="1575035"/>
          <a:ext cx="60028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96528B3D-FD93-4EBF-B6EE-59F1C4A72ED8}">
      <dsp:nvSpPr>
        <dsp:cNvPr id="0" name=""/>
        <dsp:cNvSpPr/>
      </dsp:nvSpPr>
      <dsp:spPr>
        <a:xfrm>
          <a:off x="4102940" y="1612499"/>
          <a:ext cx="5890328" cy="749275"/>
        </a:xfrm>
        <a:prstGeom prst="rect">
          <a:avLst/>
        </a:prstGeom>
        <a:noFill/>
        <a:ln>
          <a:noFill/>
        </a:ln>
        <a:effectLst/>
        <a:scene3d>
          <a:camera prst="orthographicFront"/>
          <a:lightRig rig="threePt" dir="t"/>
        </a:scene3d>
        <a:sp3d>
          <a:bevelT w="165100" prst="coolSlant"/>
        </a:sp3d>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FEGLI-Life Insurance</a:t>
          </a:r>
        </a:p>
      </dsp:txBody>
      <dsp:txXfrm>
        <a:off x="4102940" y="1612499"/>
        <a:ext cx="5890328" cy="749275"/>
      </dsp:txXfrm>
    </dsp:sp>
    <dsp:sp modelId="{09DBBE56-5801-4278-9CEE-91F4490ADD4F}">
      <dsp:nvSpPr>
        <dsp:cNvPr id="0" name=""/>
        <dsp:cNvSpPr/>
      </dsp:nvSpPr>
      <dsp:spPr>
        <a:xfrm>
          <a:off x="3990386" y="2361774"/>
          <a:ext cx="60028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03E92BB5-291F-46EC-B465-C4C4C0EEA109}">
      <dsp:nvSpPr>
        <dsp:cNvPr id="0" name=""/>
        <dsp:cNvSpPr/>
      </dsp:nvSpPr>
      <dsp:spPr>
        <a:xfrm>
          <a:off x="4102940" y="2399237"/>
          <a:ext cx="5890328" cy="749275"/>
        </a:xfrm>
        <a:prstGeom prst="rect">
          <a:avLst/>
        </a:prstGeom>
        <a:noFill/>
        <a:ln>
          <a:noFill/>
        </a:ln>
        <a:effectLst/>
        <a:scene3d>
          <a:camera prst="orthographicFront"/>
          <a:lightRig rig="threePt" dir="t"/>
        </a:scene3d>
        <a:sp3d>
          <a:bevelT w="165100" prst="coolSlant"/>
        </a:sp3d>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FEDVIP-Dental &amp; Vision</a:t>
          </a:r>
        </a:p>
      </dsp:txBody>
      <dsp:txXfrm>
        <a:off x="4102940" y="2399237"/>
        <a:ext cx="5890328" cy="749275"/>
      </dsp:txXfrm>
    </dsp:sp>
    <dsp:sp modelId="{682893E3-CE57-469C-A8A2-9FBF71DFE862}">
      <dsp:nvSpPr>
        <dsp:cNvPr id="0" name=""/>
        <dsp:cNvSpPr/>
      </dsp:nvSpPr>
      <dsp:spPr>
        <a:xfrm>
          <a:off x="3990386" y="3148512"/>
          <a:ext cx="60028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DA968-34D6-416C-A6FE-3421779320D0}">
      <dsp:nvSpPr>
        <dsp:cNvPr id="0" name=""/>
        <dsp:cNvSpPr/>
      </dsp:nvSpPr>
      <dsp:spPr>
        <a:xfrm flipH="1">
          <a:off x="0" y="167358"/>
          <a:ext cx="10903888" cy="4016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eOPF - Electronic Official Personnel Folder</a:t>
          </a:r>
        </a:p>
      </dsp:txBody>
      <dsp:txXfrm>
        <a:off x="19607" y="186965"/>
        <a:ext cx="10864674" cy="362430"/>
      </dsp:txXfrm>
    </dsp:sp>
    <dsp:sp modelId="{755F1DC3-6662-411D-A917-345B4DB768A1}">
      <dsp:nvSpPr>
        <dsp:cNvPr id="0" name=""/>
        <dsp:cNvSpPr/>
      </dsp:nvSpPr>
      <dsp:spPr>
        <a:xfrm>
          <a:off x="0" y="713826"/>
          <a:ext cx="10903888" cy="15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19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Is the electronic version of your hardcopy employee official personnel folder, and the official record of your Federal work career</a:t>
          </a:r>
        </a:p>
        <a:p>
          <a:pPr marL="114300" lvl="1" indent="-114300" algn="l" defTabSz="622300">
            <a:lnSpc>
              <a:spcPct val="90000"/>
            </a:lnSpc>
            <a:spcBef>
              <a:spcPct val="0"/>
            </a:spcBef>
            <a:spcAft>
              <a:spcPct val="20000"/>
            </a:spcAft>
            <a:buChar char="•"/>
          </a:pPr>
          <a:r>
            <a:rPr lang="en-US" sz="1400" kern="1200" dirty="0"/>
            <a:t>Is not an interactive data system and cannot be updated directly by the employee. It exists primarily to provide employees quick access to important documents</a:t>
          </a:r>
        </a:p>
        <a:p>
          <a:pPr marL="114300" lvl="1" indent="-114300" algn="l" defTabSz="622300">
            <a:lnSpc>
              <a:spcPct val="90000"/>
            </a:lnSpc>
            <a:spcBef>
              <a:spcPct val="0"/>
            </a:spcBef>
            <a:spcAft>
              <a:spcPct val="20000"/>
            </a:spcAft>
            <a:buChar char="•"/>
          </a:pPr>
          <a:r>
            <a:rPr lang="en-US" sz="1400" kern="1200" dirty="0"/>
            <a:t>Website: https://www.abc.army.mil/HowDoI/eOPF.htm</a:t>
          </a:r>
        </a:p>
        <a:p>
          <a:pPr marL="114300" lvl="1" indent="-114300" algn="l" defTabSz="622300">
            <a:lnSpc>
              <a:spcPct val="90000"/>
            </a:lnSpc>
            <a:spcBef>
              <a:spcPct val="0"/>
            </a:spcBef>
            <a:spcAft>
              <a:spcPct val="20000"/>
            </a:spcAft>
            <a:buChar char="•"/>
          </a:pPr>
          <a:r>
            <a:rPr lang="en-US" sz="1400" b="1" kern="1200" dirty="0"/>
            <a:t>Employees are highly encouraged to periodically look through their e-OPF to ensure that their records are accurate</a:t>
          </a:r>
          <a:endParaRPr lang="en-US" sz="1400" kern="1200" dirty="0"/>
        </a:p>
        <a:p>
          <a:pPr marL="114300" lvl="1" indent="-114300" algn="l" defTabSz="622300">
            <a:lnSpc>
              <a:spcPct val="90000"/>
            </a:lnSpc>
            <a:spcBef>
              <a:spcPct val="0"/>
            </a:spcBef>
            <a:spcAft>
              <a:spcPct val="20000"/>
            </a:spcAft>
            <a:buChar char="•"/>
          </a:pPr>
          <a:r>
            <a:rPr lang="en-US" sz="1400" kern="1200" dirty="0">
              <a:cs typeface="Arial" panose="020B0604020202020204" pitchFamily="34" charset="0"/>
            </a:rPr>
            <a:t>Any federal employee transferring from another Federal Agency to the Army will have their records transferred. It may take approximately 60-90 days for the transfer to take place.</a:t>
          </a:r>
          <a:endParaRPr lang="en-US" sz="1400" kern="1200" dirty="0"/>
        </a:p>
      </dsp:txBody>
      <dsp:txXfrm>
        <a:off x="0" y="713826"/>
        <a:ext cx="10903888" cy="1589760"/>
      </dsp:txXfrm>
    </dsp:sp>
    <dsp:sp modelId="{E0B0998F-0D82-4765-BCF6-C66DA7A8D3D7}">
      <dsp:nvSpPr>
        <dsp:cNvPr id="0" name=""/>
        <dsp:cNvSpPr/>
      </dsp:nvSpPr>
      <dsp:spPr>
        <a:xfrm flipH="1">
          <a:off x="0" y="2400337"/>
          <a:ext cx="10903888" cy="4016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MyBiz</a:t>
          </a:r>
        </a:p>
      </dsp:txBody>
      <dsp:txXfrm>
        <a:off x="19607" y="2419944"/>
        <a:ext cx="10864674" cy="362430"/>
      </dsp:txXfrm>
    </dsp:sp>
    <dsp:sp modelId="{6661F702-BD02-4853-BE92-1C9A007A2995}">
      <dsp:nvSpPr>
        <dsp:cNvPr id="0" name=""/>
        <dsp:cNvSpPr/>
      </dsp:nvSpPr>
      <dsp:spPr>
        <a:xfrm>
          <a:off x="0" y="2893221"/>
          <a:ext cx="1090388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19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Offers secure, real‐time, on‐line access to view personnel information including appointment, position, personal, salary, benefits, awards and bonuses, performance, and personnel actions. Can be accessed through the following link: (CAC or Non-CAC enabled) </a:t>
          </a:r>
          <a:r>
            <a:rPr lang="en-US" sz="1400" kern="1200" dirty="0">
              <a:hlinkClick xmlns:r="http://schemas.openxmlformats.org/officeDocument/2006/relationships" r:id="rId1"/>
            </a:rPr>
            <a:t>https://compo.dcpds.cpms.osd.mil/</a:t>
          </a:r>
          <a:endParaRPr lang="en-US" sz="1400" kern="1200" dirty="0"/>
        </a:p>
        <a:p>
          <a:pPr marL="114300" lvl="1" indent="-114300" algn="l" defTabSz="622300">
            <a:lnSpc>
              <a:spcPct val="90000"/>
            </a:lnSpc>
            <a:spcBef>
              <a:spcPct val="0"/>
            </a:spcBef>
            <a:spcAft>
              <a:spcPct val="20000"/>
            </a:spcAft>
            <a:buChar char="•"/>
          </a:pPr>
          <a:r>
            <a:rPr lang="en-US" sz="1400" kern="1200" dirty="0"/>
            <a:t>Employees are highly encouraged to periodically look in MyBiz to ensure that their records are accurate</a:t>
          </a:r>
        </a:p>
      </dsp:txBody>
      <dsp:txXfrm>
        <a:off x="0" y="2893221"/>
        <a:ext cx="10903888" cy="1059840"/>
      </dsp:txXfrm>
    </dsp:sp>
    <dsp:sp modelId="{C68B4250-2B32-4986-B64C-9B152F209F57}">
      <dsp:nvSpPr>
        <dsp:cNvPr id="0" name=""/>
        <dsp:cNvSpPr/>
      </dsp:nvSpPr>
      <dsp:spPr>
        <a:xfrm>
          <a:off x="0" y="4031512"/>
          <a:ext cx="10903888" cy="40020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MyBiz+</a:t>
          </a:r>
        </a:p>
      </dsp:txBody>
      <dsp:txXfrm>
        <a:off x="19536" y="4051048"/>
        <a:ext cx="10864816" cy="361134"/>
      </dsp:txXfrm>
    </dsp:sp>
    <dsp:sp modelId="{49575534-A945-4D49-93F9-B9D81951F254}">
      <dsp:nvSpPr>
        <dsp:cNvPr id="0" name=""/>
        <dsp:cNvSpPr/>
      </dsp:nvSpPr>
      <dsp:spPr>
        <a:xfrm>
          <a:off x="0" y="4502309"/>
          <a:ext cx="10903888" cy="456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19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Designed for employees to update personal information, education and training. Is also designed to allow the employee to verify their employment status and download/print needed documents</a:t>
          </a:r>
        </a:p>
      </dsp:txBody>
      <dsp:txXfrm>
        <a:off x="0" y="4502309"/>
        <a:ext cx="10903888" cy="456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2870C-B128-42C7-B3E9-15CC17AE4DF5}">
      <dsp:nvSpPr>
        <dsp:cNvPr id="0" name=""/>
        <dsp:cNvSpPr/>
      </dsp:nvSpPr>
      <dsp:spPr>
        <a:xfrm>
          <a:off x="762905" y="0"/>
          <a:ext cx="3605298" cy="1297702"/>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5">
                  <a:lumMod val="50000"/>
                </a:schemeClr>
              </a:solidFill>
            </a:rPr>
            <a:t>1 Your Travel Voucher (DD Form 1351-2)                                                                                                 Make sure your </a:t>
          </a:r>
          <a:r>
            <a:rPr lang="en-US" sz="1800" b="1" kern="1200" dirty="0">
              <a:solidFill>
                <a:srgbClr val="FF0000"/>
              </a:solidFill>
            </a:rPr>
            <a:t>supervisor signs blocks 20 c, d, e and f</a:t>
          </a:r>
        </a:p>
      </dsp:txBody>
      <dsp:txXfrm>
        <a:off x="762905" y="0"/>
        <a:ext cx="3605298" cy="1297702"/>
      </dsp:txXfrm>
    </dsp:sp>
    <dsp:sp modelId="{559FF06D-7C33-4F6F-AD41-546502C0664C}">
      <dsp:nvSpPr>
        <dsp:cNvPr id="0" name=""/>
        <dsp:cNvSpPr/>
      </dsp:nvSpPr>
      <dsp:spPr>
        <a:xfrm>
          <a:off x="4584487" y="0"/>
          <a:ext cx="3515865" cy="1297702"/>
        </a:xfrm>
        <a:prstGeom prst="rect">
          <a:avLst/>
        </a:prstGeom>
        <a:solidFill>
          <a:schemeClr val="accent4">
            <a:shade val="80000"/>
            <a:hueOff val="-85547"/>
            <a:satOff val="0"/>
            <a:lumOff val="5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5">
                  <a:lumMod val="50000"/>
                </a:schemeClr>
              </a:solidFill>
            </a:rPr>
            <a:t>1 copy of your PCS orders </a:t>
          </a:r>
        </a:p>
        <a:p>
          <a:pPr marL="0" lvl="0" indent="0" algn="ctr" defTabSz="800100">
            <a:lnSpc>
              <a:spcPct val="90000"/>
            </a:lnSpc>
            <a:spcBef>
              <a:spcPct val="0"/>
            </a:spcBef>
            <a:spcAft>
              <a:spcPct val="35000"/>
            </a:spcAft>
            <a:buNone/>
          </a:pPr>
          <a:r>
            <a:rPr lang="en-US" sz="1800" b="1" kern="1200" dirty="0">
              <a:solidFill>
                <a:schemeClr val="accent5">
                  <a:lumMod val="50000"/>
                </a:schemeClr>
              </a:solidFill>
            </a:rPr>
            <a:t>(DD Form 1614)                                                                                                                                          Make sure to </a:t>
          </a:r>
          <a:r>
            <a:rPr lang="en-US" sz="1800" b="1" kern="1200" dirty="0">
              <a:solidFill>
                <a:srgbClr val="FF0000"/>
              </a:solidFill>
            </a:rPr>
            <a:t>include any amendments</a:t>
          </a:r>
        </a:p>
      </dsp:txBody>
      <dsp:txXfrm>
        <a:off x="4584487" y="0"/>
        <a:ext cx="3515865" cy="1297702"/>
      </dsp:txXfrm>
    </dsp:sp>
    <dsp:sp modelId="{D5A375A2-83E4-4835-8647-C0015B2A5023}">
      <dsp:nvSpPr>
        <dsp:cNvPr id="0" name=""/>
        <dsp:cNvSpPr/>
      </dsp:nvSpPr>
      <dsp:spPr>
        <a:xfrm>
          <a:off x="971089" y="1497039"/>
          <a:ext cx="2162837" cy="1297702"/>
        </a:xfrm>
        <a:prstGeom prst="rect">
          <a:avLst/>
        </a:prstGeom>
        <a:solidFill>
          <a:schemeClr val="accent4">
            <a:shade val="80000"/>
            <a:hueOff val="-171094"/>
            <a:satOff val="0"/>
            <a:lumOff val="11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5">
                  <a:lumMod val="50000"/>
                </a:schemeClr>
              </a:solidFill>
            </a:rPr>
            <a:t>Foreign Transfer Allowance Form</a:t>
          </a:r>
        </a:p>
      </dsp:txBody>
      <dsp:txXfrm>
        <a:off x="971089" y="1497039"/>
        <a:ext cx="2162837" cy="1297702"/>
      </dsp:txXfrm>
    </dsp:sp>
    <dsp:sp modelId="{13B8B618-4E8E-40C0-8680-4F9855482343}">
      <dsp:nvSpPr>
        <dsp:cNvPr id="0" name=""/>
        <dsp:cNvSpPr/>
      </dsp:nvSpPr>
      <dsp:spPr>
        <a:xfrm>
          <a:off x="3350210" y="1497039"/>
          <a:ext cx="2162837" cy="1297702"/>
        </a:xfrm>
        <a:prstGeom prst="rect">
          <a:avLst/>
        </a:prstGeom>
        <a:solidFill>
          <a:schemeClr val="accent4">
            <a:shade val="80000"/>
            <a:hueOff val="-256642"/>
            <a:satOff val="0"/>
            <a:lumOff val="169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5">
                  <a:lumMod val="50000"/>
                </a:schemeClr>
              </a:solidFill>
            </a:rPr>
            <a:t>Receipts for any transportation that is over $75.00 one way</a:t>
          </a:r>
        </a:p>
      </dsp:txBody>
      <dsp:txXfrm>
        <a:off x="3350210" y="1497039"/>
        <a:ext cx="2162837" cy="1297702"/>
      </dsp:txXfrm>
    </dsp:sp>
    <dsp:sp modelId="{A4B8D8A6-2CA7-4210-AD37-F91918BD17EA}">
      <dsp:nvSpPr>
        <dsp:cNvPr id="0" name=""/>
        <dsp:cNvSpPr/>
      </dsp:nvSpPr>
      <dsp:spPr>
        <a:xfrm>
          <a:off x="5729331" y="1497039"/>
          <a:ext cx="2162837" cy="1297702"/>
        </a:xfrm>
        <a:prstGeom prst="rect">
          <a:avLst/>
        </a:prstGeom>
        <a:solidFill>
          <a:schemeClr val="accent4">
            <a:shade val="80000"/>
            <a:hueOff val="-342189"/>
            <a:satOff val="0"/>
            <a:lumOff val="225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5">
                  <a:lumMod val="50000"/>
                </a:schemeClr>
              </a:solidFill>
            </a:rPr>
            <a:t>Shipping Document (POV) (Car Inspection Receipt)</a:t>
          </a:r>
        </a:p>
      </dsp:txBody>
      <dsp:txXfrm>
        <a:off x="5729331" y="1497039"/>
        <a:ext cx="2162837" cy="1297702"/>
      </dsp:txXfrm>
    </dsp:sp>
    <dsp:sp modelId="{D14588F4-7420-4170-88CB-75F8DA4CE5C1}">
      <dsp:nvSpPr>
        <dsp:cNvPr id="0" name=""/>
        <dsp:cNvSpPr/>
      </dsp:nvSpPr>
      <dsp:spPr>
        <a:xfrm>
          <a:off x="2160649" y="3011025"/>
          <a:ext cx="2162837" cy="1297702"/>
        </a:xfrm>
        <a:prstGeom prst="rect">
          <a:avLst/>
        </a:prstGeom>
        <a:solidFill>
          <a:schemeClr val="accent4">
            <a:shade val="80000"/>
            <a:hueOff val="-427736"/>
            <a:satOff val="0"/>
            <a:lumOff val="28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5">
                  <a:lumMod val="50000"/>
                </a:schemeClr>
              </a:solidFill>
            </a:rPr>
            <a:t>Electronic Funds Transfer (EFT) SF-1199</a:t>
          </a:r>
        </a:p>
      </dsp:txBody>
      <dsp:txXfrm>
        <a:off x="2160649" y="3011025"/>
        <a:ext cx="2162837" cy="1297702"/>
      </dsp:txXfrm>
    </dsp:sp>
    <dsp:sp modelId="{A8DACFF8-8A35-431C-B25E-7A93726EB808}">
      <dsp:nvSpPr>
        <dsp:cNvPr id="0" name=""/>
        <dsp:cNvSpPr/>
      </dsp:nvSpPr>
      <dsp:spPr>
        <a:xfrm>
          <a:off x="4539771" y="3011025"/>
          <a:ext cx="2162837" cy="1297702"/>
        </a:xfrm>
        <a:prstGeom prst="rect">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5">
                  <a:lumMod val="50000"/>
                </a:schemeClr>
              </a:solidFill>
            </a:rPr>
            <a:t>Copy of receipts for lodging before departure</a:t>
          </a:r>
        </a:p>
      </dsp:txBody>
      <dsp:txXfrm>
        <a:off x="4539771" y="3011025"/>
        <a:ext cx="2162837" cy="12977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5E00C-51C4-46DA-923A-787193D7E7CC}">
      <dsp:nvSpPr>
        <dsp:cNvPr id="0" name=""/>
        <dsp:cNvSpPr/>
      </dsp:nvSpPr>
      <dsp:spPr>
        <a:xfrm>
          <a:off x="0" y="0"/>
          <a:ext cx="9959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9EE53C6-DFF2-4005-AC3B-F605E771F68A}">
      <dsp:nvSpPr>
        <dsp:cNvPr id="0" name=""/>
        <dsp:cNvSpPr/>
      </dsp:nvSpPr>
      <dsp:spPr>
        <a:xfrm>
          <a:off x="0" y="0"/>
          <a:ext cx="1819872" cy="4697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US" sz="2100" b="0" kern="1200" dirty="0">
            <a:solidFill>
              <a:schemeClr val="tx1"/>
            </a:solidFill>
          </a:endParaRPr>
        </a:p>
      </dsp:txBody>
      <dsp:txXfrm>
        <a:off x="0" y="0"/>
        <a:ext cx="1819872" cy="4697506"/>
      </dsp:txXfrm>
    </dsp:sp>
    <dsp:sp modelId="{47037EF3-116F-490A-8E36-F6C17F6108D1}">
      <dsp:nvSpPr>
        <dsp:cNvPr id="0" name=""/>
        <dsp:cNvSpPr/>
      </dsp:nvSpPr>
      <dsp:spPr>
        <a:xfrm>
          <a:off x="1969269" y="34806"/>
          <a:ext cx="7818432" cy="96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It allows up to three months (6 pay periods) advance pay upon the assignment of the employee to a foreign post. The amount advanced must be paid back to the Department over </a:t>
          </a:r>
          <a:r>
            <a:rPr lang="en-US" sz="1900" b="1" kern="1200" dirty="0">
              <a:solidFill>
                <a:schemeClr val="tx1"/>
              </a:solidFill>
            </a:rPr>
            <a:t>a maximum of 26 pay periods</a:t>
          </a:r>
          <a:r>
            <a:rPr lang="en-US" sz="1900" kern="1200" dirty="0">
              <a:solidFill>
                <a:schemeClr val="tx1"/>
              </a:solidFill>
            </a:rPr>
            <a:t>.</a:t>
          </a:r>
        </a:p>
      </dsp:txBody>
      <dsp:txXfrm>
        <a:off x="1969269" y="34806"/>
        <a:ext cx="7818432" cy="969554"/>
      </dsp:txXfrm>
    </dsp:sp>
    <dsp:sp modelId="{FB07FC17-065A-490B-965F-DB29D8A4993C}">
      <dsp:nvSpPr>
        <dsp:cNvPr id="0" name=""/>
        <dsp:cNvSpPr/>
      </dsp:nvSpPr>
      <dsp:spPr>
        <a:xfrm>
          <a:off x="1819872" y="1004361"/>
          <a:ext cx="79678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3F2E1E7-AA03-4AAE-AF33-2A2A080E6392}">
      <dsp:nvSpPr>
        <dsp:cNvPr id="0" name=""/>
        <dsp:cNvSpPr/>
      </dsp:nvSpPr>
      <dsp:spPr>
        <a:xfrm>
          <a:off x="1969269" y="1039168"/>
          <a:ext cx="7818432" cy="69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Deductions will begin the </a:t>
          </a:r>
          <a:r>
            <a:rPr lang="en-US" sz="1900" b="1" kern="1200" dirty="0">
              <a:solidFill>
                <a:schemeClr val="tx1"/>
              </a:solidFill>
            </a:rPr>
            <a:t>first pay period after receipt </a:t>
          </a:r>
          <a:r>
            <a:rPr lang="en-US" sz="1900" kern="1200" dirty="0">
              <a:solidFill>
                <a:schemeClr val="tx1"/>
              </a:solidFill>
            </a:rPr>
            <a:t>of the advance or following arrival at the foreign post, whichever is later.</a:t>
          </a:r>
        </a:p>
      </dsp:txBody>
      <dsp:txXfrm>
        <a:off x="1969269" y="1039168"/>
        <a:ext cx="7818432" cy="696139"/>
      </dsp:txXfrm>
    </dsp:sp>
    <dsp:sp modelId="{14AB0B4A-1896-433D-914A-DE3101694ECD}">
      <dsp:nvSpPr>
        <dsp:cNvPr id="0" name=""/>
        <dsp:cNvSpPr/>
      </dsp:nvSpPr>
      <dsp:spPr>
        <a:xfrm>
          <a:off x="1819872" y="1735307"/>
          <a:ext cx="79678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8473F53-0469-49F8-A6B0-7311A47831F6}">
      <dsp:nvSpPr>
        <dsp:cNvPr id="0" name=""/>
        <dsp:cNvSpPr/>
      </dsp:nvSpPr>
      <dsp:spPr>
        <a:xfrm>
          <a:off x="1969269" y="1770114"/>
          <a:ext cx="7818432" cy="69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Received </a:t>
          </a:r>
          <a:r>
            <a:rPr lang="en-US" sz="1900" b="1" kern="1200" dirty="0">
              <a:solidFill>
                <a:schemeClr val="tx1"/>
              </a:solidFill>
            </a:rPr>
            <a:t>no more than 3 weeks </a:t>
          </a:r>
          <a:r>
            <a:rPr lang="en-US" sz="1900" kern="1200" dirty="0">
              <a:solidFill>
                <a:schemeClr val="tx1"/>
              </a:solidFill>
            </a:rPr>
            <a:t>before departure or within 60 days after arrival at post.</a:t>
          </a:r>
        </a:p>
      </dsp:txBody>
      <dsp:txXfrm>
        <a:off x="1969269" y="1770114"/>
        <a:ext cx="7818432" cy="696139"/>
      </dsp:txXfrm>
    </dsp:sp>
    <dsp:sp modelId="{7E3C7652-B7C6-4BB7-8128-8C228A895AEB}">
      <dsp:nvSpPr>
        <dsp:cNvPr id="0" name=""/>
        <dsp:cNvSpPr/>
      </dsp:nvSpPr>
      <dsp:spPr>
        <a:xfrm>
          <a:off x="1819872" y="2466254"/>
          <a:ext cx="79678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362F679-1A21-48C9-B338-E47FBCF581D9}">
      <dsp:nvSpPr>
        <dsp:cNvPr id="0" name=""/>
        <dsp:cNvSpPr/>
      </dsp:nvSpPr>
      <dsp:spPr>
        <a:xfrm>
          <a:off x="1969269" y="2501061"/>
          <a:ext cx="7818432" cy="69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New Hire Employees and/or employee not already serviced by DFAS can only request an advance of salary upon arrival at the duty station.</a:t>
          </a:r>
        </a:p>
      </dsp:txBody>
      <dsp:txXfrm>
        <a:off x="1969269" y="2501061"/>
        <a:ext cx="7818432" cy="696139"/>
      </dsp:txXfrm>
    </dsp:sp>
    <dsp:sp modelId="{8A237680-B66A-4C08-8310-2857167F65BC}">
      <dsp:nvSpPr>
        <dsp:cNvPr id="0" name=""/>
        <dsp:cNvSpPr/>
      </dsp:nvSpPr>
      <dsp:spPr>
        <a:xfrm>
          <a:off x="1819872" y="3197200"/>
          <a:ext cx="79678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001D4C0-90CC-4942-88D5-012DED4EF201}">
      <dsp:nvSpPr>
        <dsp:cNvPr id="0" name=""/>
        <dsp:cNvSpPr/>
      </dsp:nvSpPr>
      <dsp:spPr>
        <a:xfrm>
          <a:off x="1969269" y="3232007"/>
          <a:ext cx="7818432" cy="69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Advances of pay are requested through a signed SF-1190 submitted through Service Now </a:t>
          </a:r>
          <a:r>
            <a:rPr lang="en-US" sz="1900" u="sng" kern="1200" dirty="0"/>
            <a:t>https://service.chra.army.mil   </a:t>
          </a:r>
          <a:endParaRPr lang="en-US" sz="1900" kern="1200" dirty="0">
            <a:solidFill>
              <a:schemeClr val="tx1"/>
            </a:solidFill>
          </a:endParaRPr>
        </a:p>
      </dsp:txBody>
      <dsp:txXfrm>
        <a:off x="1969269" y="3232007"/>
        <a:ext cx="7818432" cy="696139"/>
      </dsp:txXfrm>
    </dsp:sp>
    <dsp:sp modelId="{833967C1-DB02-48E9-A69F-0E0D8F0D816C}">
      <dsp:nvSpPr>
        <dsp:cNvPr id="0" name=""/>
        <dsp:cNvSpPr/>
      </dsp:nvSpPr>
      <dsp:spPr>
        <a:xfrm>
          <a:off x="1819872" y="3928146"/>
          <a:ext cx="79678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C5CCECC-BD60-47F4-911A-26A7491E0B65}">
      <dsp:nvSpPr>
        <dsp:cNvPr id="0" name=""/>
        <dsp:cNvSpPr/>
      </dsp:nvSpPr>
      <dsp:spPr>
        <a:xfrm>
          <a:off x="1969269" y="3962953"/>
          <a:ext cx="7818432" cy="69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Employees eligible for allowances are eligible for advanced pay</a:t>
          </a:r>
        </a:p>
      </dsp:txBody>
      <dsp:txXfrm>
        <a:off x="1969269" y="3962953"/>
        <a:ext cx="7818432" cy="696139"/>
      </dsp:txXfrm>
    </dsp:sp>
    <dsp:sp modelId="{4241A348-0EAA-452A-B446-8F293A434A04}">
      <dsp:nvSpPr>
        <dsp:cNvPr id="0" name=""/>
        <dsp:cNvSpPr/>
      </dsp:nvSpPr>
      <dsp:spPr>
        <a:xfrm>
          <a:off x="1819872" y="4659092"/>
          <a:ext cx="79678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B563B-3341-411C-86B8-B2436823AAAE}">
      <dsp:nvSpPr>
        <dsp:cNvPr id="0" name=""/>
        <dsp:cNvSpPr/>
      </dsp:nvSpPr>
      <dsp:spPr>
        <a:xfrm>
          <a:off x="764216" y="472"/>
          <a:ext cx="1673228" cy="100393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Employee arrives </a:t>
          </a:r>
        </a:p>
        <a:p>
          <a:pPr marL="0" lvl="0" indent="0" algn="ctr" defTabSz="622300">
            <a:lnSpc>
              <a:spcPct val="90000"/>
            </a:lnSpc>
            <a:spcBef>
              <a:spcPct val="0"/>
            </a:spcBef>
            <a:spcAft>
              <a:spcPct val="35000"/>
            </a:spcAft>
            <a:buNone/>
          </a:pPr>
          <a:r>
            <a:rPr lang="en-US" sz="1400" kern="1200" dirty="0"/>
            <a:t>in-country</a:t>
          </a:r>
        </a:p>
      </dsp:txBody>
      <dsp:txXfrm>
        <a:off x="793620" y="29876"/>
        <a:ext cx="1614420" cy="945128"/>
      </dsp:txXfrm>
    </dsp:sp>
    <dsp:sp modelId="{9610C195-8644-4C33-90EB-6E3F36EB3F35}">
      <dsp:nvSpPr>
        <dsp:cNvPr id="0" name=""/>
        <dsp:cNvSpPr/>
      </dsp:nvSpPr>
      <dsp:spPr>
        <a:xfrm>
          <a:off x="2584688" y="294960"/>
          <a:ext cx="354724" cy="4149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584688" y="377952"/>
        <a:ext cx="248307" cy="248976"/>
      </dsp:txXfrm>
    </dsp:sp>
    <dsp:sp modelId="{F36A0023-2D1E-4FF8-8905-EC7F8E9DD70D}">
      <dsp:nvSpPr>
        <dsp:cNvPr id="0" name=""/>
        <dsp:cNvSpPr/>
      </dsp:nvSpPr>
      <dsp:spPr>
        <a:xfrm>
          <a:off x="3106735" y="472"/>
          <a:ext cx="1673228" cy="100393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Employee enters temporary quarters at duty location</a:t>
          </a:r>
        </a:p>
      </dsp:txBody>
      <dsp:txXfrm>
        <a:off x="3136139" y="29876"/>
        <a:ext cx="1614420" cy="945128"/>
      </dsp:txXfrm>
    </dsp:sp>
    <dsp:sp modelId="{5FB1166C-4D86-42E0-8D0E-4C8199F31B91}">
      <dsp:nvSpPr>
        <dsp:cNvPr id="0" name=""/>
        <dsp:cNvSpPr/>
      </dsp:nvSpPr>
      <dsp:spPr>
        <a:xfrm>
          <a:off x="4927208" y="294960"/>
          <a:ext cx="354724" cy="4149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927208" y="377952"/>
        <a:ext cx="248307" cy="248976"/>
      </dsp:txXfrm>
    </dsp:sp>
    <dsp:sp modelId="{1A35765F-78D7-4FA4-8EBC-F43BE5257B73}">
      <dsp:nvSpPr>
        <dsp:cNvPr id="0" name=""/>
        <dsp:cNvSpPr/>
      </dsp:nvSpPr>
      <dsp:spPr>
        <a:xfrm>
          <a:off x="5449255" y="472"/>
          <a:ext cx="1673228" cy="100393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Employee keeps itemized track of all expenses</a:t>
          </a:r>
        </a:p>
      </dsp:txBody>
      <dsp:txXfrm>
        <a:off x="5478659" y="29876"/>
        <a:ext cx="1614420" cy="945128"/>
      </dsp:txXfrm>
    </dsp:sp>
    <dsp:sp modelId="{7D39ECBF-4C42-4675-B72F-293D0B2FB8DC}">
      <dsp:nvSpPr>
        <dsp:cNvPr id="0" name=""/>
        <dsp:cNvSpPr/>
      </dsp:nvSpPr>
      <dsp:spPr>
        <a:xfrm rot="5400000">
          <a:off x="6108507" y="1121535"/>
          <a:ext cx="354724" cy="4149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5400000">
        <a:off x="6161382" y="1151653"/>
        <a:ext cx="248976" cy="248307"/>
      </dsp:txXfrm>
    </dsp:sp>
    <dsp:sp modelId="{1C65BB08-1003-403A-8193-8B29B4649461}">
      <dsp:nvSpPr>
        <dsp:cNvPr id="0" name=""/>
        <dsp:cNvSpPr/>
      </dsp:nvSpPr>
      <dsp:spPr>
        <a:xfrm>
          <a:off x="5449255" y="1673700"/>
          <a:ext cx="1673228" cy="100393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Employee aggressively looks for permanent quarters</a:t>
          </a:r>
        </a:p>
      </dsp:txBody>
      <dsp:txXfrm>
        <a:off x="5478659" y="1703104"/>
        <a:ext cx="1614420" cy="945128"/>
      </dsp:txXfrm>
    </dsp:sp>
    <dsp:sp modelId="{5D3EEA48-1CFA-418B-BF80-7586960E14FF}">
      <dsp:nvSpPr>
        <dsp:cNvPr id="0" name=""/>
        <dsp:cNvSpPr/>
      </dsp:nvSpPr>
      <dsp:spPr>
        <a:xfrm rot="10800000">
          <a:off x="4947286" y="1968188"/>
          <a:ext cx="354724" cy="4149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5053703" y="2051180"/>
        <a:ext cx="248307" cy="248976"/>
      </dsp:txXfrm>
    </dsp:sp>
    <dsp:sp modelId="{8DDC617C-4BB7-4CDB-A733-C37458DCDB1C}">
      <dsp:nvSpPr>
        <dsp:cNvPr id="0" name=""/>
        <dsp:cNvSpPr/>
      </dsp:nvSpPr>
      <dsp:spPr>
        <a:xfrm>
          <a:off x="3106735" y="1673700"/>
          <a:ext cx="1673228" cy="100393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Employee signs SF-1190 and has supervisor and RM sign SF-1190</a:t>
          </a:r>
        </a:p>
      </dsp:txBody>
      <dsp:txXfrm>
        <a:off x="3136139" y="1703104"/>
        <a:ext cx="1614420" cy="945128"/>
      </dsp:txXfrm>
    </dsp:sp>
    <dsp:sp modelId="{9BC21A43-55F8-41AD-972E-02498C99A662}">
      <dsp:nvSpPr>
        <dsp:cNvPr id="0" name=""/>
        <dsp:cNvSpPr/>
      </dsp:nvSpPr>
      <dsp:spPr>
        <a:xfrm rot="10800000">
          <a:off x="2604767" y="1968188"/>
          <a:ext cx="354724" cy="4149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2711184" y="2051180"/>
        <a:ext cx="248307" cy="248976"/>
      </dsp:txXfrm>
    </dsp:sp>
    <dsp:sp modelId="{A9E4B459-AEAE-4635-B188-FB9A1E9C58E0}">
      <dsp:nvSpPr>
        <dsp:cNvPr id="0" name=""/>
        <dsp:cNvSpPr/>
      </dsp:nvSpPr>
      <dsp:spPr>
        <a:xfrm>
          <a:off x="764216" y="1673700"/>
          <a:ext cx="1673228" cy="100393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Employee submits receipts and paperwork through Service Now</a:t>
          </a:r>
        </a:p>
      </dsp:txBody>
      <dsp:txXfrm>
        <a:off x="793620" y="1703104"/>
        <a:ext cx="1614420" cy="945128"/>
      </dsp:txXfrm>
    </dsp:sp>
    <dsp:sp modelId="{3DD4B8AF-135B-4994-8214-D60DFC1379E2}">
      <dsp:nvSpPr>
        <dsp:cNvPr id="0" name=""/>
        <dsp:cNvSpPr/>
      </dsp:nvSpPr>
      <dsp:spPr>
        <a:xfrm rot="5400000">
          <a:off x="1423468" y="2794763"/>
          <a:ext cx="354724" cy="4149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5400000">
        <a:off x="1476343" y="2824881"/>
        <a:ext cx="248976" cy="248307"/>
      </dsp:txXfrm>
    </dsp:sp>
    <dsp:sp modelId="{EAAED064-DE9E-412D-BA95-16AE465967CF}">
      <dsp:nvSpPr>
        <dsp:cNvPr id="0" name=""/>
        <dsp:cNvSpPr/>
      </dsp:nvSpPr>
      <dsp:spPr>
        <a:xfrm>
          <a:off x="764216" y="3346928"/>
          <a:ext cx="1673228" cy="100393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CPAC reviews request and submits to DFAS for payment</a:t>
          </a:r>
        </a:p>
      </dsp:txBody>
      <dsp:txXfrm>
        <a:off x="793620" y="3376332"/>
        <a:ext cx="1614420" cy="945128"/>
      </dsp:txXfrm>
    </dsp:sp>
    <dsp:sp modelId="{02808337-4172-4B39-A87C-1EF6A6A13FBC}">
      <dsp:nvSpPr>
        <dsp:cNvPr id="0" name=""/>
        <dsp:cNvSpPr/>
      </dsp:nvSpPr>
      <dsp:spPr>
        <a:xfrm>
          <a:off x="2584688" y="3641416"/>
          <a:ext cx="354724" cy="4149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584688" y="3724408"/>
        <a:ext cx="248307" cy="248976"/>
      </dsp:txXfrm>
    </dsp:sp>
    <dsp:sp modelId="{9D7FA98E-A8C2-459B-9D3F-A0249292819D}">
      <dsp:nvSpPr>
        <dsp:cNvPr id="0" name=""/>
        <dsp:cNvSpPr/>
      </dsp:nvSpPr>
      <dsp:spPr>
        <a:xfrm>
          <a:off x="3106735" y="3346928"/>
          <a:ext cx="1673228" cy="100393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DFAS reviews and approves release of payment</a:t>
          </a:r>
        </a:p>
      </dsp:txBody>
      <dsp:txXfrm>
        <a:off x="3136139" y="3376332"/>
        <a:ext cx="1614420" cy="945128"/>
      </dsp:txXfrm>
    </dsp:sp>
    <dsp:sp modelId="{FF27C88C-D20E-43F5-97B2-B0D7D5E8F577}">
      <dsp:nvSpPr>
        <dsp:cNvPr id="0" name=""/>
        <dsp:cNvSpPr/>
      </dsp:nvSpPr>
      <dsp:spPr>
        <a:xfrm>
          <a:off x="4927208" y="3641416"/>
          <a:ext cx="354724" cy="4149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927208" y="3724408"/>
        <a:ext cx="248307" cy="248976"/>
      </dsp:txXfrm>
    </dsp:sp>
    <dsp:sp modelId="{F5026AD4-4502-4AEE-ACA6-36B2B2E87480}">
      <dsp:nvSpPr>
        <dsp:cNvPr id="0" name=""/>
        <dsp:cNvSpPr/>
      </dsp:nvSpPr>
      <dsp:spPr>
        <a:xfrm>
          <a:off x="5449255" y="3346928"/>
          <a:ext cx="1673228" cy="100393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Funds electronically transferred to employee bank account</a:t>
          </a:r>
        </a:p>
      </dsp:txBody>
      <dsp:txXfrm>
        <a:off x="5478659" y="3376332"/>
        <a:ext cx="1614420" cy="9451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B563B-3341-411C-86B8-B2436823AAAE}">
      <dsp:nvSpPr>
        <dsp:cNvPr id="0" name=""/>
        <dsp:cNvSpPr/>
      </dsp:nvSpPr>
      <dsp:spPr>
        <a:xfrm>
          <a:off x="3465" y="205726"/>
          <a:ext cx="1515340" cy="909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Employee receives briefing from CPAC and housing office</a:t>
          </a:r>
        </a:p>
      </dsp:txBody>
      <dsp:txXfrm>
        <a:off x="30095" y="232356"/>
        <a:ext cx="1462080" cy="855944"/>
      </dsp:txXfrm>
    </dsp:sp>
    <dsp:sp modelId="{9610C195-8644-4C33-90EB-6E3F36EB3F35}">
      <dsp:nvSpPr>
        <dsp:cNvPr id="0" name=""/>
        <dsp:cNvSpPr/>
      </dsp:nvSpPr>
      <dsp:spPr>
        <a:xfrm>
          <a:off x="1652155" y="472426"/>
          <a:ext cx="321252" cy="3758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652155" y="547587"/>
        <a:ext cx="224876" cy="225482"/>
      </dsp:txXfrm>
    </dsp:sp>
    <dsp:sp modelId="{F36A0023-2D1E-4FF8-8905-EC7F8E9DD70D}">
      <dsp:nvSpPr>
        <dsp:cNvPr id="0" name=""/>
        <dsp:cNvSpPr/>
      </dsp:nvSpPr>
      <dsp:spPr>
        <a:xfrm>
          <a:off x="2124941" y="205726"/>
          <a:ext cx="1515340" cy="909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Employee finds permanent residence </a:t>
          </a:r>
        </a:p>
      </dsp:txBody>
      <dsp:txXfrm>
        <a:off x="2151571" y="232356"/>
        <a:ext cx="1462080" cy="855944"/>
      </dsp:txXfrm>
    </dsp:sp>
    <dsp:sp modelId="{5FB1166C-4D86-42E0-8D0E-4C8199F31B91}">
      <dsp:nvSpPr>
        <dsp:cNvPr id="0" name=""/>
        <dsp:cNvSpPr/>
      </dsp:nvSpPr>
      <dsp:spPr>
        <a:xfrm>
          <a:off x="3773631" y="472426"/>
          <a:ext cx="321252" cy="3758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773631" y="547587"/>
        <a:ext cx="224876" cy="225482"/>
      </dsp:txXfrm>
    </dsp:sp>
    <dsp:sp modelId="{1A35765F-78D7-4FA4-8EBC-F43BE5257B73}">
      <dsp:nvSpPr>
        <dsp:cNvPr id="0" name=""/>
        <dsp:cNvSpPr/>
      </dsp:nvSpPr>
      <dsp:spPr>
        <a:xfrm>
          <a:off x="4246418" y="205726"/>
          <a:ext cx="1515340" cy="909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Housing Office determines fair market value and approves lease</a:t>
          </a:r>
        </a:p>
      </dsp:txBody>
      <dsp:txXfrm>
        <a:off x="4273048" y="232356"/>
        <a:ext cx="1462080" cy="855944"/>
      </dsp:txXfrm>
    </dsp:sp>
    <dsp:sp modelId="{7D39ECBF-4C42-4675-B72F-293D0B2FB8DC}">
      <dsp:nvSpPr>
        <dsp:cNvPr id="0" name=""/>
        <dsp:cNvSpPr/>
      </dsp:nvSpPr>
      <dsp:spPr>
        <a:xfrm>
          <a:off x="5895108" y="472426"/>
          <a:ext cx="321252" cy="3758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5895108" y="547587"/>
        <a:ext cx="224876" cy="225482"/>
      </dsp:txXfrm>
    </dsp:sp>
    <dsp:sp modelId="{1C65BB08-1003-403A-8193-8B29B4649461}">
      <dsp:nvSpPr>
        <dsp:cNvPr id="0" name=""/>
        <dsp:cNvSpPr/>
      </dsp:nvSpPr>
      <dsp:spPr>
        <a:xfrm>
          <a:off x="6367894" y="205726"/>
          <a:ext cx="1515340" cy="909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Employee gets housing inspection</a:t>
          </a:r>
        </a:p>
      </dsp:txBody>
      <dsp:txXfrm>
        <a:off x="6394524" y="232356"/>
        <a:ext cx="1462080" cy="855944"/>
      </dsp:txXfrm>
    </dsp:sp>
    <dsp:sp modelId="{5D3EEA48-1CFA-418B-BF80-7586960E14FF}">
      <dsp:nvSpPr>
        <dsp:cNvPr id="0" name=""/>
        <dsp:cNvSpPr/>
      </dsp:nvSpPr>
      <dsp:spPr>
        <a:xfrm rot="5400000">
          <a:off x="6964938" y="1221004"/>
          <a:ext cx="321252" cy="3758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5400000">
        <a:off x="7012823" y="1248280"/>
        <a:ext cx="225482" cy="224876"/>
      </dsp:txXfrm>
    </dsp:sp>
    <dsp:sp modelId="{0B18B445-5A03-46BE-B5CF-98FE1144A754}">
      <dsp:nvSpPr>
        <dsp:cNvPr id="0" name=""/>
        <dsp:cNvSpPr/>
      </dsp:nvSpPr>
      <dsp:spPr>
        <a:xfrm>
          <a:off x="6367894" y="1721066"/>
          <a:ext cx="1515340" cy="909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Employee schedules appointment at Housing Office with realtor/owner</a:t>
          </a:r>
        </a:p>
      </dsp:txBody>
      <dsp:txXfrm>
        <a:off x="6394524" y="1747696"/>
        <a:ext cx="1462080" cy="855944"/>
      </dsp:txXfrm>
    </dsp:sp>
    <dsp:sp modelId="{24D049EC-9027-4FCE-AFA3-A6E16207DBC1}">
      <dsp:nvSpPr>
        <dsp:cNvPr id="0" name=""/>
        <dsp:cNvSpPr/>
      </dsp:nvSpPr>
      <dsp:spPr>
        <a:xfrm rot="10800000">
          <a:off x="5913292" y="1987766"/>
          <a:ext cx="321252" cy="3758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6009668" y="2062927"/>
        <a:ext cx="224876" cy="225482"/>
      </dsp:txXfrm>
    </dsp:sp>
    <dsp:sp modelId="{1FC8586D-DE09-49D7-A483-E8C2511AC265}">
      <dsp:nvSpPr>
        <dsp:cNvPr id="0" name=""/>
        <dsp:cNvSpPr/>
      </dsp:nvSpPr>
      <dsp:spPr>
        <a:xfrm>
          <a:off x="4246418" y="1721066"/>
          <a:ext cx="1515340" cy="909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Employee signs lease with realtor/landlord at Housing Office</a:t>
          </a:r>
        </a:p>
      </dsp:txBody>
      <dsp:txXfrm>
        <a:off x="4273048" y="1747696"/>
        <a:ext cx="1462080" cy="855944"/>
      </dsp:txXfrm>
    </dsp:sp>
    <dsp:sp modelId="{CB3D7D43-26DF-4C66-B803-93DBEE52CDF5}">
      <dsp:nvSpPr>
        <dsp:cNvPr id="0" name=""/>
        <dsp:cNvSpPr/>
      </dsp:nvSpPr>
      <dsp:spPr>
        <a:xfrm rot="10800000">
          <a:off x="3791815" y="1987766"/>
          <a:ext cx="321252" cy="3758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3888191" y="2062927"/>
        <a:ext cx="224876" cy="225482"/>
      </dsp:txXfrm>
    </dsp:sp>
    <dsp:sp modelId="{8DDC617C-4BB7-4CDB-A733-C37458DCDB1C}">
      <dsp:nvSpPr>
        <dsp:cNvPr id="0" name=""/>
        <dsp:cNvSpPr/>
      </dsp:nvSpPr>
      <dsp:spPr>
        <a:xfrm>
          <a:off x="2124941" y="1721066"/>
          <a:ext cx="1515340" cy="909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Employee signs SF-1190 and has supervisor and RM sign SF-1190</a:t>
          </a:r>
        </a:p>
      </dsp:txBody>
      <dsp:txXfrm>
        <a:off x="2151571" y="1747696"/>
        <a:ext cx="1462080" cy="855944"/>
      </dsp:txXfrm>
    </dsp:sp>
    <dsp:sp modelId="{9BC21A43-55F8-41AD-972E-02498C99A662}">
      <dsp:nvSpPr>
        <dsp:cNvPr id="0" name=""/>
        <dsp:cNvSpPr/>
      </dsp:nvSpPr>
      <dsp:spPr>
        <a:xfrm rot="10800000">
          <a:off x="1670339" y="1987766"/>
          <a:ext cx="321252" cy="3758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1766715" y="2062927"/>
        <a:ext cx="224876" cy="225482"/>
      </dsp:txXfrm>
    </dsp:sp>
    <dsp:sp modelId="{A9E4B459-AEAE-4635-B188-FB9A1E9C58E0}">
      <dsp:nvSpPr>
        <dsp:cNvPr id="0" name=""/>
        <dsp:cNvSpPr/>
      </dsp:nvSpPr>
      <dsp:spPr>
        <a:xfrm>
          <a:off x="3465" y="1721066"/>
          <a:ext cx="1515340" cy="909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Employee submits contract and paperwork through Service Now</a:t>
          </a:r>
        </a:p>
      </dsp:txBody>
      <dsp:txXfrm>
        <a:off x="30095" y="1747696"/>
        <a:ext cx="1462080" cy="855944"/>
      </dsp:txXfrm>
    </dsp:sp>
    <dsp:sp modelId="{3DD4B8AF-135B-4994-8214-D60DFC1379E2}">
      <dsp:nvSpPr>
        <dsp:cNvPr id="0" name=""/>
        <dsp:cNvSpPr/>
      </dsp:nvSpPr>
      <dsp:spPr>
        <a:xfrm rot="5400000">
          <a:off x="600509" y="2736344"/>
          <a:ext cx="321252" cy="3758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5400000">
        <a:off x="648394" y="2763620"/>
        <a:ext cx="225482" cy="224876"/>
      </dsp:txXfrm>
    </dsp:sp>
    <dsp:sp modelId="{EAAED064-DE9E-412D-BA95-16AE465967CF}">
      <dsp:nvSpPr>
        <dsp:cNvPr id="0" name=""/>
        <dsp:cNvSpPr/>
      </dsp:nvSpPr>
      <dsp:spPr>
        <a:xfrm>
          <a:off x="3465" y="3236407"/>
          <a:ext cx="1515340" cy="909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CPAC reviews request and submits to DFAS for payment</a:t>
          </a:r>
        </a:p>
      </dsp:txBody>
      <dsp:txXfrm>
        <a:off x="30095" y="3263037"/>
        <a:ext cx="1462080" cy="855944"/>
      </dsp:txXfrm>
    </dsp:sp>
    <dsp:sp modelId="{02808337-4172-4B39-A87C-1EF6A6A13FBC}">
      <dsp:nvSpPr>
        <dsp:cNvPr id="0" name=""/>
        <dsp:cNvSpPr/>
      </dsp:nvSpPr>
      <dsp:spPr>
        <a:xfrm>
          <a:off x="1652155" y="3503106"/>
          <a:ext cx="321252" cy="3758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652155" y="3578267"/>
        <a:ext cx="224876" cy="225482"/>
      </dsp:txXfrm>
    </dsp:sp>
    <dsp:sp modelId="{9D7FA98E-A8C2-459B-9D3F-A0249292819D}">
      <dsp:nvSpPr>
        <dsp:cNvPr id="0" name=""/>
        <dsp:cNvSpPr/>
      </dsp:nvSpPr>
      <dsp:spPr>
        <a:xfrm>
          <a:off x="2124941" y="3236407"/>
          <a:ext cx="1515340" cy="909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DFAS reviews and approves release of payment</a:t>
          </a:r>
        </a:p>
      </dsp:txBody>
      <dsp:txXfrm>
        <a:off x="2151571" y="3263037"/>
        <a:ext cx="1462080" cy="855944"/>
      </dsp:txXfrm>
    </dsp:sp>
    <dsp:sp modelId="{FF27C88C-D20E-43F5-97B2-B0D7D5E8F577}">
      <dsp:nvSpPr>
        <dsp:cNvPr id="0" name=""/>
        <dsp:cNvSpPr/>
      </dsp:nvSpPr>
      <dsp:spPr>
        <a:xfrm>
          <a:off x="3773631" y="3503106"/>
          <a:ext cx="321252" cy="3758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773631" y="3578267"/>
        <a:ext cx="224876" cy="225482"/>
      </dsp:txXfrm>
    </dsp:sp>
    <dsp:sp modelId="{F5026AD4-4502-4AEE-ACA6-36B2B2E87480}">
      <dsp:nvSpPr>
        <dsp:cNvPr id="0" name=""/>
        <dsp:cNvSpPr/>
      </dsp:nvSpPr>
      <dsp:spPr>
        <a:xfrm>
          <a:off x="4246418" y="3236407"/>
          <a:ext cx="1515340" cy="909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Funds electronically transferred to employee bank account</a:t>
          </a:r>
        </a:p>
      </dsp:txBody>
      <dsp:txXfrm>
        <a:off x="4273048" y="3263037"/>
        <a:ext cx="1462080" cy="85594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63AE9E4-F183-4A33-A960-06B8F9E93B3F}" type="datetimeFigureOut">
              <a:rPr lang="en-US" smtClean="0"/>
              <a:t>7/7/2020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F93DF8A-075C-46DD-8232-13F8D811405A}" type="slidenum">
              <a:rPr lang="en-US" smtClean="0"/>
              <a:t>‹#›</a:t>
            </a:fld>
            <a:endParaRPr lang="en-US" dirty="0"/>
          </a:p>
        </p:txBody>
      </p:sp>
    </p:spTree>
    <p:extLst>
      <p:ext uri="{BB962C8B-B14F-4D97-AF65-F5344CB8AC3E}">
        <p14:creationId xmlns:p14="http://schemas.microsoft.com/office/powerpoint/2010/main" val="1852914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CAD725C-27A5-475E-A6F5-A18562215539}" type="datetimeFigureOut">
              <a:rPr lang="en-US" smtClean="0"/>
              <a:t>7/7/2020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50877C2-998D-4CEA-B0A4-0993CE654D8D}" type="slidenum">
              <a:rPr lang="en-US" smtClean="0"/>
              <a:t>‹#›</a:t>
            </a:fld>
            <a:endParaRPr lang="en-US" dirty="0"/>
          </a:p>
        </p:txBody>
      </p:sp>
    </p:spTree>
    <p:extLst>
      <p:ext uri="{BB962C8B-B14F-4D97-AF65-F5344CB8AC3E}">
        <p14:creationId xmlns:p14="http://schemas.microsoft.com/office/powerpoint/2010/main" val="297284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Korea! </a:t>
            </a:r>
          </a:p>
          <a:p>
            <a:r>
              <a:rPr lang="en-US" baseline="0" dirty="0"/>
              <a:t>In this presentation we will discuss several different topics about your employment while overseas. </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1</a:t>
            </a:fld>
            <a:endParaRPr lang="en-US" dirty="0"/>
          </a:p>
        </p:txBody>
      </p:sp>
    </p:spTree>
    <p:extLst>
      <p:ext uri="{BB962C8B-B14F-4D97-AF65-F5344CB8AC3E}">
        <p14:creationId xmlns:p14="http://schemas.microsoft.com/office/powerpoint/2010/main" val="300380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federal government pays</a:t>
            </a:r>
            <a:r>
              <a:rPr lang="en-US" sz="1200" baseline="0" dirty="0"/>
              <a:t> salaries on a biweekly basis known as a pay period. A pay period is typically 80 hours of work. The pay period begins on a Sunday and ends the second Saturday. Direct deposit is required and pay </a:t>
            </a:r>
            <a:r>
              <a:rPr lang="en-US" sz="1200" dirty="0"/>
              <a:t>normally hits bank accounts every other Thursday. </a:t>
            </a:r>
            <a:r>
              <a:rPr lang="en-US" sz="1200" baseline="0" dirty="0"/>
              <a:t>This equals 26 times a year that that an employee receive a pay check.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Employee leave and earnings statements (LES) can be viewed at the following link. The employee is responsible for monitoring their pay.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Notify your internal time keeper or CSR Payroll </a:t>
            </a:r>
            <a:r>
              <a:rPr lang="en-US" sz="1200" b="1" dirty="0"/>
              <a:t>IMMEDIATELY</a:t>
            </a:r>
            <a:r>
              <a:rPr lang="en-US" sz="1200" dirty="0"/>
              <a:t> if you believe you have been over or under paid. </a:t>
            </a:r>
            <a:endParaRPr lang="en-US" sz="1100" dirty="0"/>
          </a:p>
          <a:p>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10</a:t>
            </a:fld>
            <a:endParaRPr lang="en-US" dirty="0"/>
          </a:p>
        </p:txBody>
      </p:sp>
    </p:spTree>
    <p:extLst>
      <p:ext uri="{BB962C8B-B14F-4D97-AF65-F5344CB8AC3E}">
        <p14:creationId xmlns:p14="http://schemas.microsoft.com/office/powerpoint/2010/main" val="301030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some administrative checks that should be done to ensure that your transfer goes as smoothly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are highly encouraged to check any allotments you had through the DFAS system to ensure that they continue after your PCS.</a:t>
            </a:r>
          </a:p>
          <a:p>
            <a:pPr marL="342900" lvl="1" indent="-342900"/>
            <a:r>
              <a:rPr lang="en-US" sz="2000" dirty="0"/>
              <a:t>You are highly encouraged to check your SF-50 through MyBiz to ensure that the following information is correct. </a:t>
            </a:r>
          </a:p>
          <a:p>
            <a:pPr marL="742950" lvl="2" indent="-342900"/>
            <a:r>
              <a:rPr lang="en-US" dirty="0"/>
              <a:t>Your total salary (Block 20) - Locality pay does not apply overseas</a:t>
            </a:r>
          </a:p>
          <a:p>
            <a:pPr marL="742950" lvl="2" indent="-342900"/>
            <a:r>
              <a:rPr lang="en-US" dirty="0"/>
              <a:t>Your eligibility for LQA/TQSA (Block 45)</a:t>
            </a:r>
          </a:p>
          <a:p>
            <a:pPr marL="742950" lvl="2" indent="-342900"/>
            <a:r>
              <a:rPr lang="en-US" dirty="0"/>
              <a:t>Your eligibility for a Transpiration Agreement (Block 45)</a:t>
            </a:r>
          </a:p>
          <a:p>
            <a:pPr marL="742950" lvl="2" indent="-342900"/>
            <a:r>
              <a:rPr lang="en-US" dirty="0"/>
              <a:t>Leave accrual maximums (240 or 360)</a:t>
            </a:r>
          </a:p>
          <a:p>
            <a:pPr marL="742950" lvl="2" indent="-342900"/>
            <a:r>
              <a:rPr lang="en-US" dirty="0"/>
              <a:t>Eligibility for Home Leave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are highly encouraged to check your first few Leave and Earnings Statements (LES) to ensure your pay and leave is adjusted accordingly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Access to MyBiz and MyPay are available through the following web addresses. </a:t>
            </a:r>
          </a:p>
          <a:p>
            <a:endParaRPr lang="en-US" dirty="0"/>
          </a:p>
          <a:p>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11</a:t>
            </a:fld>
            <a:endParaRPr lang="en-US" dirty="0"/>
          </a:p>
        </p:txBody>
      </p:sp>
    </p:spTree>
    <p:extLst>
      <p:ext uri="{BB962C8B-B14F-4D97-AF65-F5344CB8AC3E}">
        <p14:creationId xmlns:p14="http://schemas.microsoft.com/office/powerpoint/2010/main" val="37366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within-grade-increase (WGI) is an increase in the employee's rate of basic pay by advancement from one step of his/her grade to the next after meeting requirements for length of service and satisfactory performance.</a:t>
            </a:r>
          </a:p>
          <a:p>
            <a:endParaRPr lang="en-US" dirty="0"/>
          </a:p>
          <a:p>
            <a:r>
              <a:rPr lang="en-US" dirty="0"/>
              <a:t>Personnel actions affecting WGIs are generated automatically in the Regional Director Office (RDO) unless the supervisor has identified a performance problem with the employee, in which case it may be postponed or withheld. </a:t>
            </a:r>
          </a:p>
          <a:p>
            <a:endParaRPr lang="en-US" dirty="0"/>
          </a:p>
          <a:p>
            <a:r>
              <a:rPr lang="en-US" dirty="0"/>
              <a:t>Following are the waiting periods for General Schedule and Federal Wage System employees. </a:t>
            </a: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12</a:t>
            </a:fld>
            <a:endParaRPr lang="en-US" dirty="0"/>
          </a:p>
        </p:txBody>
      </p:sp>
    </p:spTree>
    <p:extLst>
      <p:ext uri="{BB962C8B-B14F-4D97-AF65-F5344CB8AC3E}">
        <p14:creationId xmlns:p14="http://schemas.microsoft.com/office/powerpoint/2010/main" val="1414031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ANNUAL LEAVE</a:t>
            </a:r>
            <a:r>
              <a:rPr lang="en-US" dirty="0"/>
              <a:t> is earned and credited on a biweekly basis at the rate of 4, 6, or 8 hours per pay period, depending on the total amount of creditable Federal service an employee has, including creditable military service, as indicated in the table.</a:t>
            </a:r>
          </a:p>
          <a:p>
            <a:endParaRPr lang="en-US" dirty="0"/>
          </a:p>
          <a:p>
            <a:r>
              <a:rPr lang="en-US" dirty="0"/>
              <a:t>Annual leave can be used in 15-minute increments and must be approved in advance by the supervisor. Annual leave may be used for vacations, personal business, emergency leave, staying home with a sick family member (see Sick Leave below), etc.</a:t>
            </a:r>
          </a:p>
          <a:p>
            <a:r>
              <a:rPr lang="en-US" dirty="0"/>
              <a:t>There is a maximum limit to the number of annual leave hours an employee may accumulate and carry over from one year to the next: 240 hours (employees hired locally) or 360 hours (primarily employees recruited from CONUS). If employees have hours of annual leave accumulated in excess of these limits and they fail to use it before the end of the leave year, they will forfeit the excess hours unless an authorized exception is granted.</a:t>
            </a:r>
          </a:p>
          <a:p>
            <a:endParaRPr lang="en-US" dirty="0"/>
          </a:p>
          <a:p>
            <a:r>
              <a:rPr lang="en-US" b="1" dirty="0"/>
              <a:t>SICK LEAVE </a:t>
            </a:r>
            <a:r>
              <a:rPr lang="en-US" dirty="0"/>
              <a:t>is earned at the rate of 4 hours per pay period or 13 workdays per year, regardless of an employee's number of years of creditable service.</a:t>
            </a:r>
          </a:p>
          <a:p>
            <a:r>
              <a:rPr lang="en-US" dirty="0"/>
              <a:t>Sick leave may be used when the employee: </a:t>
            </a:r>
          </a:p>
          <a:p>
            <a:r>
              <a:rPr lang="en-US" dirty="0"/>
              <a:t>Receives medical, dental, or optical examinations or treatment </a:t>
            </a:r>
          </a:p>
          <a:p>
            <a:r>
              <a:rPr lang="en-US" dirty="0"/>
              <a:t>Is incapacitated due to physical or mental illness, injury, pregnancy, or childbirth </a:t>
            </a:r>
          </a:p>
          <a:p>
            <a:r>
              <a:rPr lang="en-US" dirty="0"/>
              <a:t>Provides care for a family member as a result of physical or mental illness, injury, pregnancy, childbirth, or medical, dental, or optical examination or treatment </a:t>
            </a:r>
          </a:p>
          <a:p>
            <a:r>
              <a:rPr lang="en-US" dirty="0"/>
              <a:t>Makes arrangements necessitated by the death of a family member or attending the funeral of a family member </a:t>
            </a:r>
          </a:p>
          <a:p>
            <a:r>
              <a:rPr lang="en-US" dirty="0"/>
              <a:t>Would, as determined by the health authorities having jurisdiction or by a health care provider, jeopardize the health of others by his or her presence on the job because of exposure to a communicable disease</a:t>
            </a:r>
          </a:p>
          <a:p>
            <a:r>
              <a:rPr lang="en-US" dirty="0"/>
              <a:t>Must be absent from duty for purposes relating to the adoption of a child, including appointments with adoption agencies, social workers, and attorneys, court proceedings, required travel, and any other activities necessary to allow the adoption to proceed.</a:t>
            </a: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13</a:t>
            </a:fld>
            <a:endParaRPr lang="en-US" dirty="0"/>
          </a:p>
        </p:txBody>
      </p:sp>
    </p:spTree>
    <p:extLst>
      <p:ext uri="{BB962C8B-B14F-4D97-AF65-F5344CB8AC3E}">
        <p14:creationId xmlns:p14="http://schemas.microsoft.com/office/powerpoint/2010/main" val="24785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On November 5, 2015, the President signed the Wounded Warriors Federal Leave Act of 2015 (Pub. L. 114-75). The Act adds section 6329 to title 5, United States Code. This new section provides a separate new leave category, to be known as "disabled veteran leave“.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Congress was concerned that veterans with a service-connected disability rating of 30 percent or more who have zero hours of accrued sick leave when newly hired in a civilian position in the Federal Government. Congress wanted such newly-hired veterans to have immediate access to up to 13 days (104 hours) of paid leave so that they did not have to take unpaid leave for treatment of their service-connected injuries.</a:t>
            </a: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14</a:t>
            </a:fld>
            <a:endParaRPr lang="en-US" dirty="0"/>
          </a:p>
        </p:txBody>
      </p:sp>
    </p:spTree>
    <p:extLst>
      <p:ext uri="{BB962C8B-B14F-4D97-AF65-F5344CB8AC3E}">
        <p14:creationId xmlns:p14="http://schemas.microsoft.com/office/powerpoint/2010/main" val="2005595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Listed are some of the key points of the program.</a:t>
            </a:r>
          </a:p>
          <a:p>
            <a:r>
              <a:rPr lang="en-US" sz="1200" dirty="0">
                <a:latin typeface="Arial" panose="020B0604020202020204" pitchFamily="34" charset="0"/>
                <a:cs typeface="Arial" panose="020B0604020202020204" pitchFamily="34" charset="0"/>
              </a:rPr>
              <a:t>Disabled veteran leave (DVL) is a separate leave category and provides 104 hours of leave upfront to qualifying employees.</a:t>
            </a:r>
          </a:p>
          <a:p>
            <a:r>
              <a:rPr lang="en-US" sz="1200" dirty="0">
                <a:latin typeface="Arial" panose="020B0604020202020204" pitchFamily="34" charset="0"/>
                <a:cs typeface="Arial" panose="020B0604020202020204" pitchFamily="34" charset="0"/>
              </a:rPr>
              <a:t>This new leave category is a one-time benefit and is limited to a 12 month period.</a:t>
            </a:r>
          </a:p>
          <a:p>
            <a:r>
              <a:rPr lang="en-US" sz="1200" dirty="0">
                <a:latin typeface="Arial" panose="020B0604020202020204" pitchFamily="34" charset="0"/>
                <a:cs typeface="Arial" panose="020B0604020202020204" pitchFamily="34" charset="0"/>
              </a:rPr>
              <a:t>DVL not used during the benefit period (first year) may not be carried over to subsequent years and will be forfeited.</a:t>
            </a:r>
          </a:p>
          <a:p>
            <a:r>
              <a:rPr lang="en-US" sz="1200" dirty="0">
                <a:latin typeface="Arial" panose="020B0604020202020204" pitchFamily="34" charset="0"/>
                <a:cs typeface="Arial" panose="020B0604020202020204" pitchFamily="34" charset="0"/>
              </a:rPr>
              <a:t>Once an employee has exhausted the leave benefit and/or the one year has passed, he or she will not have any further entitlements to the benefit.</a:t>
            </a:r>
          </a:p>
          <a:p>
            <a:r>
              <a:rPr lang="en-US" sz="1200" dirty="0">
                <a:latin typeface="Arial" panose="020B0604020202020204" pitchFamily="34" charset="0"/>
                <a:cs typeface="Arial" panose="020B0604020202020204" pitchFamily="34" charset="0"/>
              </a:rPr>
              <a:t>The leave benefit is one time only benefit for the employee’s Federal civilian service career – to include return to federal service after a break in service.</a:t>
            </a:r>
          </a:p>
          <a:p>
            <a:r>
              <a:rPr lang="en-US" dirty="0"/>
              <a:t>If you have more questions on this or how to apply, please contact your servicing CPAC representative. </a:t>
            </a:r>
          </a:p>
        </p:txBody>
      </p:sp>
      <p:sp>
        <p:nvSpPr>
          <p:cNvPr id="4" name="Slide Number Placeholder 3"/>
          <p:cNvSpPr>
            <a:spLocks noGrp="1"/>
          </p:cNvSpPr>
          <p:nvPr>
            <p:ph type="sldNum" sz="quarter" idx="10"/>
          </p:nvPr>
        </p:nvSpPr>
        <p:spPr/>
        <p:txBody>
          <a:bodyPr/>
          <a:lstStyle/>
          <a:p>
            <a:fld id="{450877C2-998D-4CEA-B0A4-0993CE654D8D}" type="slidenum">
              <a:rPr lang="en-US" smtClean="0"/>
              <a:t>15</a:t>
            </a:fld>
            <a:endParaRPr lang="en-US" dirty="0"/>
          </a:p>
        </p:txBody>
      </p:sp>
    </p:spTree>
    <p:extLst>
      <p:ext uri="{BB962C8B-B14F-4D97-AF65-F5344CB8AC3E}">
        <p14:creationId xmlns:p14="http://schemas.microsoft.com/office/powerpoint/2010/main" val="3487990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Home leave is special leave earned in one-day increments (rather than hours like annual or sick leave).  In Korea, a majority of eligible employees earn home leave at the rate of 5 days per year.  This leave category cannot</a:t>
            </a:r>
            <a:r>
              <a:rPr lang="en-US" sz="1200" kern="1200" baseline="0" dirty="0">
                <a:solidFill>
                  <a:schemeClr val="tx1"/>
                </a:solidFill>
                <a:effectLst/>
                <a:latin typeface="+mn-lt"/>
                <a:ea typeface="+mn-ea"/>
                <a:cs typeface="+mn-cs"/>
              </a:rPr>
              <a:t> be cashed out.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employee must have served continuously at least one 24-month period at an overseas post before home leave can be used.  Home leave must be taken in the U.S. or its territories or possessions.  Home leave may only be used if the employee will return to duty at an overseas area.  In other words, home leave cannot be taken in conjunction with a Permanent Change of Station (PCS) back to the U.S., unless the employee is under a mobility agreement.</a:t>
            </a:r>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16</a:t>
            </a:fld>
            <a:endParaRPr lang="en-US" dirty="0"/>
          </a:p>
        </p:txBody>
      </p:sp>
    </p:spTree>
    <p:extLst>
      <p:ext uri="{BB962C8B-B14F-4D97-AF65-F5344CB8AC3E}">
        <p14:creationId xmlns:p14="http://schemas.microsoft.com/office/powerpoint/2010/main" val="424936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Military Buyback</a:t>
            </a:r>
            <a:r>
              <a:rPr lang="en-US" sz="1200" kern="1200" dirty="0">
                <a:solidFill>
                  <a:schemeClr val="tx1"/>
                </a:solidFill>
                <a:effectLst/>
                <a:latin typeface="+mn-lt"/>
                <a:ea typeface="+mn-ea"/>
                <a:cs typeface="+mn-cs"/>
              </a:rPr>
              <a:t> Program is a benefit for all veterans with active duty </a:t>
            </a:r>
            <a:r>
              <a:rPr lang="en-US" sz="1200" b="1" kern="1200" dirty="0">
                <a:solidFill>
                  <a:schemeClr val="tx1"/>
                </a:solidFill>
                <a:effectLst/>
                <a:latin typeface="+mn-lt"/>
                <a:ea typeface="+mn-ea"/>
                <a:cs typeface="+mn-cs"/>
              </a:rPr>
              <a:t>military</a:t>
            </a:r>
            <a:r>
              <a:rPr lang="en-US" sz="1200" kern="1200" dirty="0">
                <a:solidFill>
                  <a:schemeClr val="tx1"/>
                </a:solidFill>
                <a:effectLst/>
                <a:latin typeface="+mn-lt"/>
                <a:ea typeface="+mn-ea"/>
                <a:cs typeface="+mn-cs"/>
              </a:rPr>
              <a:t> service time to receive credit for their </a:t>
            </a:r>
            <a:r>
              <a:rPr lang="en-US" sz="1200" b="1" kern="1200" dirty="0">
                <a:solidFill>
                  <a:schemeClr val="tx1"/>
                </a:solidFill>
                <a:effectLst/>
                <a:latin typeface="+mn-lt"/>
                <a:ea typeface="+mn-ea"/>
                <a:cs typeface="+mn-cs"/>
              </a:rPr>
              <a:t>military</a:t>
            </a:r>
            <a:r>
              <a:rPr lang="en-US" sz="1200" kern="1200" dirty="0">
                <a:solidFill>
                  <a:schemeClr val="tx1"/>
                </a:solidFill>
                <a:effectLst/>
                <a:latin typeface="+mn-lt"/>
                <a:ea typeface="+mn-ea"/>
                <a:cs typeface="+mn-cs"/>
              </a:rPr>
              <a:t> service time to be added to their years of civil service with the government and increases their retirement annuity. </a:t>
            </a:r>
          </a:p>
          <a:p>
            <a:r>
              <a:rPr lang="en-US" dirty="0"/>
              <a:t>If you are retired military, your service will not count for retirement purposes unless you waive your military retired pay and make a deposit for that service.</a:t>
            </a:r>
          </a:p>
          <a:p>
            <a:endParaRPr lang="en-US" dirty="0"/>
          </a:p>
          <a:p>
            <a:r>
              <a:rPr lang="en-US" dirty="0"/>
              <a:t>This slide provides</a:t>
            </a:r>
            <a:r>
              <a:rPr lang="en-US" baseline="0" dirty="0"/>
              <a:t> an overview of the process for those employees interested in this benefit.</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17</a:t>
            </a:fld>
            <a:endParaRPr lang="en-US" dirty="0"/>
          </a:p>
        </p:txBody>
      </p:sp>
    </p:spTree>
    <p:extLst>
      <p:ext uri="{BB962C8B-B14F-4D97-AF65-F5344CB8AC3E}">
        <p14:creationId xmlns:p14="http://schemas.microsoft.com/office/powerpoint/2010/main" val="1741707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Civilian Employees accept tours of duty in overseas locations in much the same way as our military counterparts. </a:t>
            </a:r>
            <a:r>
              <a:rPr lang="en-US" sz="1200" dirty="0"/>
              <a:t>In civilian employment in the competitive service in foreign areas shall be limited to a period of </a:t>
            </a:r>
            <a:r>
              <a:rPr lang="en-US" sz="1200" b="1" dirty="0"/>
              <a:t>5 </a:t>
            </a:r>
            <a:r>
              <a:rPr lang="en-US" sz="1200" dirty="0"/>
              <a:t>continuous years unless interrupted by at least </a:t>
            </a:r>
            <a:r>
              <a:rPr lang="en-US" sz="1200" b="1" dirty="0"/>
              <a:t>2 </a:t>
            </a:r>
            <a:r>
              <a:rPr lang="en-US" sz="1200" dirty="0"/>
              <a:t>years of physical presence in the United States or non foreign area</a:t>
            </a:r>
          </a:p>
          <a:p>
            <a:endParaRPr lang="en-US" dirty="0"/>
          </a:p>
          <a:p>
            <a:r>
              <a:rPr lang="en-US" sz="1200" kern="1200" dirty="0">
                <a:solidFill>
                  <a:schemeClr val="tx1"/>
                </a:solidFill>
                <a:effectLst/>
                <a:latin typeface="+mn-lt"/>
                <a:ea typeface="+mn-ea"/>
                <a:cs typeface="+mn-cs"/>
              </a:rPr>
              <a:t>For civilian employees in Korea, a five-year maximum service overseas is the governing rule.  Tour extensions beyond the five-year limit are designed to provide management flexibility to meet defined mission requirements that cannot otherwise be met.  Tours beyond five years require additional approval authority.</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18</a:t>
            </a:fld>
            <a:endParaRPr lang="en-US" dirty="0"/>
          </a:p>
        </p:txBody>
      </p:sp>
    </p:spTree>
    <p:extLst>
      <p:ext uri="{BB962C8B-B14F-4D97-AF65-F5344CB8AC3E}">
        <p14:creationId xmlns:p14="http://schemas.microsoft.com/office/powerpoint/2010/main" val="1088210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Upon arriving in Korea, all employees should be aware of their </a:t>
            </a:r>
            <a:r>
              <a:rPr lang="en-US" sz="1200" u="sng" kern="1200" dirty="0">
                <a:solidFill>
                  <a:schemeClr val="tx1"/>
                </a:solidFill>
                <a:effectLst/>
                <a:latin typeface="+mn-lt"/>
                <a:ea typeface="+mn-ea"/>
                <a:cs typeface="+mn-cs"/>
              </a:rPr>
              <a:t>DEROS date</a:t>
            </a:r>
            <a:r>
              <a:rPr lang="en-US" sz="1200" kern="1200" dirty="0">
                <a:solidFill>
                  <a:schemeClr val="tx1"/>
                </a:solidFill>
                <a:effectLst/>
                <a:latin typeface="+mn-lt"/>
                <a:ea typeface="+mn-ea"/>
                <a:cs typeface="+mn-cs"/>
              </a:rPr>
              <a:t> which marks the end of their tour.  The norm is to return to CONUS upon successful completion of a tour.  This system allows U.S. employees the opportunity to enjoy serving overseas, gain some unique experience, then move on to other challenges back in CONUS.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Tour extensions allow for the continuous assessment of civilian workforce requirements and promote the efficiency of worldwide operations.  It is important for civilian employees to understand that extending a tour is </a:t>
            </a:r>
            <a:r>
              <a:rPr lang="en-US" sz="1200" u="sng" kern="1200" dirty="0">
                <a:solidFill>
                  <a:schemeClr val="tx1"/>
                </a:solidFill>
                <a:effectLst/>
                <a:latin typeface="+mn-lt"/>
                <a:ea typeface="+mn-ea"/>
                <a:cs typeface="+mn-cs"/>
              </a:rPr>
              <a:t>neither automatic nor a right of the employee</a:t>
            </a:r>
            <a:r>
              <a:rPr lang="en-US" sz="1200" kern="1200" dirty="0">
                <a:solidFill>
                  <a:schemeClr val="tx1"/>
                </a:solidFill>
                <a:effectLst/>
                <a:latin typeface="+mn-lt"/>
                <a:ea typeface="+mn-ea"/>
                <a:cs typeface="+mn-cs"/>
              </a:rPr>
              <a:t>.  Any manager or supervisor in the chain of command may disapprove an extension. </a:t>
            </a:r>
            <a:r>
              <a:rPr lang="en-US" sz="1200" dirty="0">
                <a:latin typeface="Calibri" panose="020F0502020204030204" pitchFamily="34" charset="0"/>
              </a:rPr>
              <a:t>Extensions are normally for 2 years (24 months)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Employees with return rights will exercise them upon completion of their tour of duty.  Employees who do not have return rights will be entered into the Priority Placement Program (PPP) for re-assignment back to CONUS.</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19</a:t>
            </a:fld>
            <a:endParaRPr lang="en-US" dirty="0"/>
          </a:p>
        </p:txBody>
      </p:sp>
    </p:spTree>
    <p:extLst>
      <p:ext uri="{BB962C8B-B14F-4D97-AF65-F5344CB8AC3E}">
        <p14:creationId xmlns:p14="http://schemas.microsoft.com/office/powerpoint/2010/main" val="369058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visual representation of you and the network that supports you while assigned overseas. Please note that some of these services are provided from centralized locations back CONUS like the Army Benefits Center. </a:t>
            </a:r>
          </a:p>
          <a:p>
            <a:r>
              <a:rPr lang="en-US" dirty="0"/>
              <a:t>They include your supervisor and internal administrative personnel</a:t>
            </a:r>
            <a:r>
              <a:rPr lang="en-US" baseline="0" dirty="0"/>
              <a:t> within your command which provide command specific guidance regarding your employment. </a:t>
            </a:r>
          </a:p>
          <a:p>
            <a:r>
              <a:rPr lang="en-US" baseline="0" dirty="0"/>
              <a:t>The CPAC is the local HR office that facilitates most of your routine HR services. </a:t>
            </a:r>
          </a:p>
          <a:p>
            <a:r>
              <a:rPr lang="en-US" baseline="0" dirty="0"/>
              <a:t>The Customer Service Representatives (CSR)s are your local liaisons with DFAS. </a:t>
            </a:r>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2</a:t>
            </a:fld>
            <a:endParaRPr lang="en-US" dirty="0"/>
          </a:p>
        </p:txBody>
      </p:sp>
    </p:spTree>
    <p:extLst>
      <p:ext uri="{BB962C8B-B14F-4D97-AF65-F5344CB8AC3E}">
        <p14:creationId xmlns:p14="http://schemas.microsoft.com/office/powerpoint/2010/main" val="2543231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transportation agreement</a:t>
            </a:r>
            <a:r>
              <a:rPr lang="en-US" sz="1200" kern="1200" dirty="0">
                <a:solidFill>
                  <a:schemeClr val="tx1"/>
                </a:solidFill>
                <a:effectLst/>
                <a:latin typeface="+mn-lt"/>
                <a:ea typeface="+mn-ea"/>
                <a:cs typeface="+mn-cs"/>
              </a:rPr>
              <a:t> is a written contract between an employee and an agency. The </a:t>
            </a:r>
            <a:r>
              <a:rPr lang="en-US" sz="1200" b="1" kern="1200" dirty="0">
                <a:solidFill>
                  <a:schemeClr val="tx1"/>
                </a:solidFill>
                <a:effectLst/>
                <a:latin typeface="+mn-lt"/>
                <a:ea typeface="+mn-ea"/>
                <a:cs typeface="+mn-cs"/>
              </a:rPr>
              <a:t>agreement</a:t>
            </a:r>
            <a:r>
              <a:rPr lang="en-US" sz="1200" kern="1200" dirty="0">
                <a:solidFill>
                  <a:schemeClr val="tx1"/>
                </a:solidFill>
                <a:effectLst/>
                <a:latin typeface="+mn-lt"/>
                <a:ea typeface="+mn-ea"/>
                <a:cs typeface="+mn-cs"/>
              </a:rPr>
              <a:t> to pay for expenses, up to a set maximum, for the travel and </a:t>
            </a:r>
            <a:r>
              <a:rPr lang="en-US" sz="1200" b="1" kern="1200" dirty="0">
                <a:solidFill>
                  <a:schemeClr val="tx1"/>
                </a:solidFill>
                <a:effectLst/>
                <a:latin typeface="+mn-lt"/>
                <a:ea typeface="+mn-ea"/>
                <a:cs typeface="+mn-cs"/>
              </a:rPr>
              <a:t>transportation</a:t>
            </a:r>
            <a:r>
              <a:rPr lang="en-US" sz="1200" kern="1200" dirty="0">
                <a:solidFill>
                  <a:schemeClr val="tx1"/>
                </a:solidFill>
                <a:effectLst/>
                <a:latin typeface="+mn-lt"/>
                <a:ea typeface="+mn-ea"/>
                <a:cs typeface="+mn-cs"/>
              </a:rPr>
              <a:t> of the employee and his/her family members, household goods and a car.</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20</a:t>
            </a:fld>
            <a:endParaRPr lang="en-US" dirty="0"/>
          </a:p>
        </p:txBody>
      </p:sp>
    </p:spTree>
    <p:extLst>
      <p:ext uri="{BB962C8B-B14F-4D97-AF65-F5344CB8AC3E}">
        <p14:creationId xmlns:p14="http://schemas.microsoft.com/office/powerpoint/2010/main" val="707920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Employees with re-employment rights to a position in the U.S. will exercise those rights upon completion of or release from their overseas tour.  Employees must exercise return rights to the organizations to which they have return rights and the organizations will place them in a position of the same grade level and type if available.  Return rights are only authorized for a period of five (5) years unless administratively extended by the original organization.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In cases where an employee moves from a non-Department of Defense (DoD) stateside position to an Army position in the overseas area, the non-DoD agency has discretion whether or not to grant return rights to the employee</a:t>
            </a: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21</a:t>
            </a:fld>
            <a:endParaRPr lang="en-US" dirty="0"/>
          </a:p>
        </p:txBody>
      </p:sp>
    </p:spTree>
    <p:extLst>
      <p:ext uri="{BB962C8B-B14F-4D97-AF65-F5344CB8AC3E}">
        <p14:creationId xmlns:p14="http://schemas.microsoft.com/office/powerpoint/2010/main" val="3418740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Renewal Agreement Travel, or RAT, is a Government-paid trip back to CONUS when an employee is recruited from CONUS, completes an overseas tour, and is extended for another tour. The employee signs a renewal agreement to stay on for another tour .</a:t>
            </a:r>
          </a:p>
          <a:p>
            <a:endParaRPr lang="en-US" dirty="0"/>
          </a:p>
          <a:p>
            <a:r>
              <a:rPr lang="en-US" dirty="0"/>
              <a:t>RAT covers the transportation expenses of the employee and the employee's dependents to the place of actual residence prior to the assignment overseas. Transportation to an alternate destination in CONUS is possible; however, the employee may be liable for any excess transportation costs when they are compared to those of going back to the place of actual residence. The employee and dependents must spend the majority of the renewal travel time in CONUS for RAT to be authorized.</a:t>
            </a:r>
          </a:p>
          <a:p>
            <a:r>
              <a:rPr lang="en-US" dirty="0"/>
              <a:t>In order to meet the requirements for RAT:</a:t>
            </a:r>
            <a:br>
              <a:rPr lang="en-US" dirty="0"/>
            </a:br>
            <a:br>
              <a:rPr lang="en-US" dirty="0"/>
            </a:br>
            <a:r>
              <a:rPr lang="en-US" dirty="0"/>
              <a:t>(a) The employee must have completed the agreed upon period of service outside CONUS identified on the initial service agreement.</a:t>
            </a:r>
            <a:br>
              <a:rPr lang="en-US" dirty="0"/>
            </a:br>
            <a:br>
              <a:rPr lang="en-US" dirty="0"/>
            </a:br>
            <a:r>
              <a:rPr lang="en-US" dirty="0"/>
              <a:t>(b) The employee has agreed to serve another OCONUS tour of duty at the same or different duty station.</a:t>
            </a: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22</a:t>
            </a:fld>
            <a:endParaRPr lang="en-US" dirty="0"/>
          </a:p>
        </p:txBody>
      </p:sp>
    </p:spTree>
    <p:extLst>
      <p:ext uri="{BB962C8B-B14F-4D97-AF65-F5344CB8AC3E}">
        <p14:creationId xmlns:p14="http://schemas.microsoft.com/office/powerpoint/2010/main" val="1143959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Priority Placement Program (PPP) serves as the primary vehicle, under the Department of Defense Rotation Policy, for returning Non-Displaced employees to the United States at the end of their overseas tours.  A Non-Displaced employee is one who is employed in their own right, and not as a family member, in the overseas area.  Non-Displaced employees must have successfully completed an overseas tour or a renewal tour.  Non-Displaced employees must be serving on a Career or Career Conditional Appointment, or an appointment which leads to a status appointment, such as VRA.  Employees serving on certain Excepted Service appointments and who have successfully completed an equivalent of an overseas tour may be eligible for PPP registration as a Non-Displaced employee.  Employees serving under temporary or non-status appointments are not eligible to register. Individuals who have return rights to a lower grade are also eligible for PPP registration but must exercise their return rights if no valid match is found within 30 days of their DEROS.</a:t>
            </a:r>
            <a:endParaRPr lang="en-US" dirty="0"/>
          </a:p>
          <a:p>
            <a:endParaRPr lang="en-US" dirty="0"/>
          </a:p>
          <a:p>
            <a:pPr marL="914400" lvl="1" indent="-457200">
              <a:spcBef>
                <a:spcPts val="600"/>
              </a:spcBef>
              <a:spcAft>
                <a:spcPts val="600"/>
              </a:spcAft>
              <a:buFont typeface="Wingdings" panose="05000000000000000000" pitchFamily="2" charset="2"/>
              <a:buChar char="Ø"/>
            </a:pPr>
            <a:r>
              <a:rPr lang="en-US" sz="2600" dirty="0">
                <a:latin typeface="Calibri" panose="020F0502020204030204" pitchFamily="34" charset="0"/>
              </a:rPr>
              <a:t>Individuals without return rights will register for the PPP program either when they are informed of not being offered an OTEX extension or at any time </a:t>
            </a:r>
            <a:r>
              <a:rPr lang="en-US" sz="2600" b="1" dirty="0">
                <a:latin typeface="Calibri" panose="020F0502020204030204" pitchFamily="34" charset="0"/>
              </a:rPr>
              <a:t>within 6 months </a:t>
            </a:r>
            <a:r>
              <a:rPr lang="en-US" sz="2600" dirty="0">
                <a:latin typeface="Calibri" panose="020F0502020204030204" pitchFamily="34" charset="0"/>
              </a:rPr>
              <a:t>of the end of their DEROS</a:t>
            </a:r>
          </a:p>
          <a:p>
            <a:pPr marL="914400" lvl="1" indent="-457200">
              <a:spcBef>
                <a:spcPts val="600"/>
              </a:spcBef>
              <a:spcAft>
                <a:spcPts val="600"/>
              </a:spcAft>
              <a:buFont typeface="Wingdings" panose="05000000000000000000" pitchFamily="2" charset="2"/>
              <a:buChar char="Ø"/>
            </a:pPr>
            <a:r>
              <a:rPr lang="en-US" sz="2600" dirty="0">
                <a:latin typeface="Calibri" panose="020F0502020204030204" pitchFamily="34" charset="0"/>
              </a:rPr>
              <a:t>Individuals who have return rights to a lower grade are also eligible for PPP registration but must exercise their return rights if no valid match is found </a:t>
            </a:r>
            <a:r>
              <a:rPr lang="en-US" sz="2600" b="1" dirty="0">
                <a:latin typeface="Calibri" panose="020F0502020204030204" pitchFamily="34" charset="0"/>
              </a:rPr>
              <a:t>within 30 days </a:t>
            </a:r>
            <a:r>
              <a:rPr lang="en-US" sz="2600" dirty="0">
                <a:latin typeface="Calibri" panose="020F0502020204030204" pitchFamily="34" charset="0"/>
              </a:rPr>
              <a:t>of their DEROS</a:t>
            </a: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23</a:t>
            </a:fld>
            <a:endParaRPr lang="en-US" dirty="0"/>
          </a:p>
        </p:txBody>
      </p:sp>
    </p:spTree>
    <p:extLst>
      <p:ext uri="{BB962C8B-B14F-4D97-AF65-F5344CB8AC3E}">
        <p14:creationId xmlns:p14="http://schemas.microsoft.com/office/powerpoint/2010/main" val="2094049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 will receive a briefing when they enroll.</a:t>
            </a:r>
            <a:r>
              <a:rPr lang="en-US" baseline="0" dirty="0"/>
              <a:t> </a:t>
            </a:r>
          </a:p>
          <a:p>
            <a:endParaRPr lang="en-US" baseline="0" dirty="0"/>
          </a:p>
          <a:p>
            <a:r>
              <a:rPr lang="en-US" baseline="0" dirty="0"/>
              <a:t>Keep in mind the following:</a:t>
            </a:r>
          </a:p>
          <a:p>
            <a:pPr marL="914400" lvl="1" indent="-457200">
              <a:spcBef>
                <a:spcPts val="600"/>
              </a:spcBef>
              <a:spcAft>
                <a:spcPts val="600"/>
              </a:spcAft>
              <a:buFont typeface="Wingdings" panose="05000000000000000000" pitchFamily="2" charset="2"/>
              <a:buChar char="Ø"/>
            </a:pPr>
            <a:r>
              <a:rPr lang="en-US" sz="2400" dirty="0"/>
              <a:t>Registration is based on current and previous positions, series, and skill sets</a:t>
            </a:r>
          </a:p>
          <a:p>
            <a:pPr marL="914400" lvl="1" indent="-457200">
              <a:spcBef>
                <a:spcPts val="600"/>
              </a:spcBef>
              <a:spcAft>
                <a:spcPts val="600"/>
              </a:spcAft>
              <a:buFont typeface="Wingdings" panose="05000000000000000000" pitchFamily="2" charset="2"/>
              <a:buChar char="Ø"/>
            </a:pPr>
            <a:r>
              <a:rPr lang="en-US" sz="2400" dirty="0"/>
              <a:t>Employees are required to submit an updated and accurate resume as part of registration</a:t>
            </a:r>
          </a:p>
          <a:p>
            <a:pPr marL="914400" lvl="1" indent="-457200">
              <a:spcBef>
                <a:spcPts val="600"/>
              </a:spcBef>
              <a:spcAft>
                <a:spcPts val="600"/>
              </a:spcAft>
              <a:buFont typeface="Wingdings" panose="05000000000000000000" pitchFamily="2" charset="2"/>
              <a:buChar char="Ø"/>
            </a:pPr>
            <a:r>
              <a:rPr lang="en-US" sz="2400" dirty="0"/>
              <a:t>Initially, employees have elections to geographic preferences and regions. However, registration expands at certain time intervals up to the entire CONUS</a:t>
            </a:r>
          </a:p>
          <a:p>
            <a:pPr marL="914400" lvl="1" indent="-457200">
              <a:spcBef>
                <a:spcPts val="600"/>
              </a:spcBef>
              <a:spcAft>
                <a:spcPts val="600"/>
              </a:spcAft>
              <a:buFont typeface="Wingdings" panose="05000000000000000000" pitchFamily="2" charset="2"/>
              <a:buChar char="Ø"/>
            </a:pPr>
            <a:r>
              <a:rPr lang="en-US" sz="2400" dirty="0"/>
              <a:t>Employees are authorized </a:t>
            </a:r>
            <a:r>
              <a:rPr lang="en-US" sz="2400" b="1" dirty="0"/>
              <a:t>one valid job offer </a:t>
            </a:r>
            <a:r>
              <a:rPr lang="en-US" sz="2400" dirty="0"/>
              <a:t>through the program</a:t>
            </a: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24</a:t>
            </a:fld>
            <a:endParaRPr lang="en-US" dirty="0"/>
          </a:p>
        </p:txBody>
      </p:sp>
    </p:spTree>
    <p:extLst>
      <p:ext uri="{BB962C8B-B14F-4D97-AF65-F5344CB8AC3E}">
        <p14:creationId xmlns:p14="http://schemas.microsoft.com/office/powerpoint/2010/main" val="115112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Emergency Essential Positions are used</a:t>
            </a:r>
            <a:r>
              <a:rPr lang="en-US" sz="1200" b="0" baseline="0" dirty="0">
                <a:latin typeface="+mn-lt"/>
              </a:rPr>
              <a:t> to </a:t>
            </a:r>
            <a:r>
              <a:rPr lang="en-US" sz="1200" b="0" i="0" u="none" strike="noStrike" kern="1200" baseline="0" dirty="0">
                <a:solidFill>
                  <a:schemeClr val="tx1"/>
                </a:solidFill>
                <a:latin typeface="+mn-lt"/>
                <a:ea typeface="+mn-ea"/>
                <a:cs typeface="+mn-cs"/>
              </a:rPr>
              <a:t>establish emergency procedures to ensure that qualified personnel are identified to fill emergency-essential DoD civilian position overseas. These include the expectation to perform the duties and requirements of the position identified above in the event of crisis situation or wartime.</a:t>
            </a:r>
          </a:p>
          <a:p>
            <a:endParaRPr lang="en-US" sz="1200" b="0" i="0" u="none" strike="noStrike" kern="1200" baseline="0" dirty="0">
              <a:solidFill>
                <a:schemeClr val="tx1"/>
              </a:solidFill>
              <a:latin typeface="+mn-lt"/>
              <a:ea typeface="+mn-ea"/>
              <a:cs typeface="+mn-cs"/>
            </a:endParaRPr>
          </a:p>
          <a:p>
            <a:pPr marL="0" indent="0">
              <a:spcBef>
                <a:spcPts val="600"/>
              </a:spcBef>
              <a:spcAft>
                <a:spcPts val="600"/>
              </a:spcAft>
              <a:buFont typeface="Wingdings" panose="05000000000000000000" pitchFamily="2" charset="2"/>
              <a:buNone/>
            </a:pPr>
            <a:r>
              <a:rPr lang="en-US" sz="2800" b="1" dirty="0"/>
              <a:t>Employees in these positions are</a:t>
            </a:r>
            <a:r>
              <a:rPr lang="en-US" sz="2800" dirty="0"/>
              <a:t>:</a:t>
            </a:r>
          </a:p>
          <a:p>
            <a:pPr marL="457200" lvl="1" indent="0">
              <a:spcBef>
                <a:spcPts val="600"/>
              </a:spcBef>
              <a:spcAft>
                <a:spcPts val="600"/>
              </a:spcAft>
              <a:buFont typeface="Wingdings" panose="05000000000000000000" pitchFamily="2" charset="2"/>
              <a:buNone/>
            </a:pPr>
            <a:r>
              <a:rPr lang="en-US" sz="2400" dirty="0"/>
              <a:t>Required to have an initial and annual physical</a:t>
            </a:r>
          </a:p>
          <a:p>
            <a:pPr marL="457200" lvl="1" indent="0">
              <a:spcBef>
                <a:spcPts val="600"/>
              </a:spcBef>
              <a:spcAft>
                <a:spcPts val="600"/>
              </a:spcAft>
              <a:buFont typeface="Wingdings" panose="05000000000000000000" pitchFamily="2" charset="2"/>
              <a:buNone/>
            </a:pPr>
            <a:r>
              <a:rPr lang="en-US" sz="2400" dirty="0"/>
              <a:t>Issued equipment, uniforms, and personal protective equipment</a:t>
            </a:r>
          </a:p>
          <a:p>
            <a:pPr marL="457200" lvl="1" indent="0">
              <a:spcBef>
                <a:spcPts val="600"/>
              </a:spcBef>
              <a:spcAft>
                <a:spcPts val="600"/>
              </a:spcAft>
              <a:buFont typeface="Wingdings" panose="05000000000000000000" pitchFamily="2" charset="2"/>
              <a:buNone/>
            </a:pPr>
            <a:r>
              <a:rPr lang="en-US" sz="2400" dirty="0"/>
              <a:t>Required to report to work in emergencies unless otherwise told</a:t>
            </a: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25</a:t>
            </a:fld>
            <a:endParaRPr lang="en-US" dirty="0"/>
          </a:p>
        </p:txBody>
      </p:sp>
    </p:spTree>
    <p:extLst>
      <p:ext uri="{BB962C8B-B14F-4D97-AF65-F5344CB8AC3E}">
        <p14:creationId xmlns:p14="http://schemas.microsoft.com/office/powerpoint/2010/main" val="3034826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Upon being assigned overseas, you are covered under </a:t>
            </a:r>
            <a:r>
              <a:rPr lang="en-US" sz="1200" b="0" dirty="0"/>
              <a:t>an international agreement designed to serve the mutual interests of the US and the ROK and to protect the basic rights of US citizens who are subject to its provisions. Commonly referred to as SOFA.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lvl="1" indent="0">
              <a:spcBef>
                <a:spcPts val="600"/>
              </a:spcBef>
              <a:spcAft>
                <a:spcPts val="600"/>
              </a:spcAft>
              <a:buFont typeface="Wingdings" panose="05000000000000000000" pitchFamily="2" charset="2"/>
              <a:buNone/>
            </a:pPr>
            <a:r>
              <a:rPr lang="en-US" sz="2400" b="0" dirty="0"/>
              <a:t>S.O.F.A serves as a “VISA” allowing Civilians, Contractors and Active duty dependents to be in country past the 90 day Tourist period. </a:t>
            </a:r>
          </a:p>
          <a:p>
            <a:pPr marL="0" lvl="1" indent="0">
              <a:spcBef>
                <a:spcPts val="600"/>
              </a:spcBef>
              <a:spcAft>
                <a:spcPts val="600"/>
              </a:spcAft>
              <a:buFont typeface="Wingdings" panose="05000000000000000000" pitchFamily="2" charset="2"/>
              <a:buNone/>
            </a:pPr>
            <a:r>
              <a:rPr lang="en-US" sz="2400" b="0" dirty="0"/>
              <a:t>S.O.F.A. cards CAN be issued to a tourist passport.</a:t>
            </a:r>
            <a:r>
              <a:rPr lang="en-US" sz="2400" b="0" baseline="0" dirty="0"/>
              <a:t> </a:t>
            </a:r>
            <a:endParaRPr lang="en-US" sz="2400" b="0" dirty="0"/>
          </a:p>
          <a:p>
            <a:pPr marL="0" lvl="1" indent="0">
              <a:spcBef>
                <a:spcPts val="600"/>
              </a:spcBef>
              <a:spcAft>
                <a:spcPts val="600"/>
              </a:spcAft>
              <a:buFont typeface="Wingdings" panose="05000000000000000000" pitchFamily="2" charset="2"/>
              <a:buNone/>
            </a:pPr>
            <a:r>
              <a:rPr lang="en-US" sz="2400" b="0" dirty="0"/>
              <a:t>Employees have 30 days after arrival </a:t>
            </a:r>
            <a:r>
              <a:rPr lang="en-US" sz="2400" dirty="0"/>
              <a:t>to obtain a VISA. Failure to obtain a VISA in this timeframe may result in fines imposed by the Korean immigration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r>
              <a:rPr lang="en-US" sz="1200" dirty="0"/>
              <a:t>More information can be found a the following address.</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26</a:t>
            </a:fld>
            <a:endParaRPr lang="en-US" dirty="0"/>
          </a:p>
        </p:txBody>
      </p:sp>
    </p:spTree>
    <p:extLst>
      <p:ext uri="{BB962C8B-B14F-4D97-AF65-F5344CB8AC3E}">
        <p14:creationId xmlns:p14="http://schemas.microsoft.com/office/powerpoint/2010/main" val="2814562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employee Letter of Employment is your “key to the city” for your tour overseas. It is used to validate your employment and assignment overseas.</a:t>
            </a:r>
            <a:r>
              <a:rPr lang="en-US" baseline="0" dirty="0"/>
              <a:t> It also identifies any authorized family members that accompany you overseas. You will need to produce a copy to register or receive many of the service offered on post and to establish your VISA and SOFA status to he local immigration office. </a:t>
            </a:r>
          </a:p>
          <a:p>
            <a:endParaRPr lang="en-US" baseline="0" dirty="0"/>
          </a:p>
          <a:p>
            <a:r>
              <a:rPr lang="en-US" baseline="0" dirty="0"/>
              <a:t>Don’t loose it! Make plenty of copies or scan a copy of it for your records.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Employee must immediately notify the CPAC if there are changes to any dependents listed on their LOE to avoid any over or under payment of allowances</a:t>
            </a:r>
          </a:p>
          <a:p>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27</a:t>
            </a:fld>
            <a:endParaRPr lang="en-US" dirty="0"/>
          </a:p>
        </p:txBody>
      </p:sp>
    </p:spTree>
    <p:extLst>
      <p:ext uri="{BB962C8B-B14F-4D97-AF65-F5344CB8AC3E}">
        <p14:creationId xmlns:p14="http://schemas.microsoft.com/office/powerpoint/2010/main" val="1738969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employees have certain resources that may be pursued in the event of job-related difficulties including those listed below. Civilian Personnel Advisory Center (CPAC) Human Resources Specialists will provide guidance to employees having a complaint but not knowing whom to contact. </a:t>
            </a:r>
          </a:p>
        </p:txBody>
      </p:sp>
      <p:sp>
        <p:nvSpPr>
          <p:cNvPr id="4" name="Slide Number Placeholder 3"/>
          <p:cNvSpPr>
            <a:spLocks noGrp="1"/>
          </p:cNvSpPr>
          <p:nvPr>
            <p:ph type="sldNum" sz="quarter" idx="10"/>
          </p:nvPr>
        </p:nvSpPr>
        <p:spPr/>
        <p:txBody>
          <a:bodyPr/>
          <a:lstStyle/>
          <a:p>
            <a:fld id="{6C372FA8-A093-444B-B9ED-E0081440A368}" type="slidenum">
              <a:rPr lang="en-US" smtClean="0"/>
              <a:t>28</a:t>
            </a:fld>
            <a:endParaRPr lang="en-US" dirty="0"/>
          </a:p>
        </p:txBody>
      </p:sp>
    </p:spTree>
    <p:extLst>
      <p:ext uri="{BB962C8B-B14F-4D97-AF65-F5344CB8AC3E}">
        <p14:creationId xmlns:p14="http://schemas.microsoft.com/office/powerpoint/2010/main" val="3247790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Employees of the Department of the Army and job applicants are guaranteed equal employment opportunity without regard to race, color, religion, sex, national origin, age, or mental or physical handicap. Employment opportunities are not limited by anything other than mission needs and the individual's experience, ability, and demonstrated performance. </a:t>
            </a:r>
          </a:p>
          <a:p>
            <a:pPr defTabSz="949478">
              <a:defRPr/>
            </a:pPr>
            <a:endParaRPr lang="en-US" dirty="0"/>
          </a:p>
          <a:p>
            <a:pPr defTabSz="949478">
              <a:defRPr/>
            </a:pPr>
            <a:r>
              <a:rPr lang="en-US" dirty="0"/>
              <a:t>If employees or applicants believe they have been discriminated against or denied equal opportunity in employment, they should contact the local EEO Office. They will receive attention without coercion or reprisal. Employees should present their EEO complaint to an Equal Employment Opportunity Manager. </a:t>
            </a:r>
          </a:p>
        </p:txBody>
      </p:sp>
      <p:sp>
        <p:nvSpPr>
          <p:cNvPr id="4" name="Slide Number Placeholder 3"/>
          <p:cNvSpPr>
            <a:spLocks noGrp="1"/>
          </p:cNvSpPr>
          <p:nvPr>
            <p:ph type="sldNum" sz="quarter" idx="10"/>
          </p:nvPr>
        </p:nvSpPr>
        <p:spPr/>
        <p:txBody>
          <a:bodyPr/>
          <a:lstStyle/>
          <a:p>
            <a:fld id="{6C372FA8-A093-444B-B9ED-E0081440A368}" type="slidenum">
              <a:rPr lang="en-US" smtClean="0"/>
              <a:t>29</a:t>
            </a:fld>
            <a:endParaRPr lang="en-US" dirty="0"/>
          </a:p>
        </p:txBody>
      </p:sp>
    </p:spTree>
    <p:extLst>
      <p:ext uri="{BB962C8B-B14F-4D97-AF65-F5344CB8AC3E}">
        <p14:creationId xmlns:p14="http://schemas.microsoft.com/office/powerpoint/2010/main" val="200662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just a more detailed picture of what specific services are</a:t>
            </a:r>
            <a:r>
              <a:rPr lang="en-US" baseline="0" dirty="0"/>
              <a:t> provided by organization in support of your assignment overseas.</a:t>
            </a:r>
          </a:p>
          <a:p>
            <a:endParaRPr lang="en-US" baseline="0" dirty="0"/>
          </a:p>
          <a:p>
            <a:r>
              <a:rPr lang="en-US" baseline="0" dirty="0"/>
              <a:t>For the CPAC, it can be divided in half to easily understand the services provided. You have accessions which is the process that you just went through to get appointed here and classification which is creating the position that you were appointed into. The other half of the CPAC pertains to once you are here with sustainment support. This includes management employee relations and overseas benefits and entitlements.</a:t>
            </a:r>
          </a:p>
          <a:p>
            <a:endParaRPr lang="en-US" baseline="0" dirty="0"/>
          </a:p>
          <a:p>
            <a:r>
              <a:rPr lang="en-US" dirty="0"/>
              <a:t>CRS/DFAS are your POC</a:t>
            </a:r>
            <a:r>
              <a:rPr lang="en-US" baseline="0" dirty="0"/>
              <a:t> for any pay issues and leave balance issues. You may also have to contact your local ATAAAPS time keeper for specific issues involving your biweekly schedule and leave usage.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ysClr val="windowText" lastClr="000000"/>
                </a:solidFill>
              </a:rPr>
              <a:t>The Army Benefits Center (ABC-C)  and civilian personnel records center are located in Fort Riley, KS and are the Army’s centralized service center for health benefits, life insurance, worker compensation,</a:t>
            </a:r>
            <a:r>
              <a:rPr lang="en-US" b="0" baseline="0" dirty="0">
                <a:solidFill>
                  <a:sysClr val="windowText" lastClr="000000"/>
                </a:solidFill>
              </a:rPr>
              <a:t> and retirement. </a:t>
            </a:r>
            <a:endParaRPr lang="en-US" dirty="0"/>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3</a:t>
            </a:fld>
            <a:endParaRPr lang="en-US" dirty="0"/>
          </a:p>
        </p:txBody>
      </p:sp>
    </p:spTree>
    <p:extLst>
      <p:ext uri="{BB962C8B-B14F-4D97-AF65-F5344CB8AC3E}">
        <p14:creationId xmlns:p14="http://schemas.microsoft.com/office/powerpoint/2010/main" val="3370099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Tx/>
              <a:buNone/>
              <a:tabLst/>
              <a:defRPr/>
            </a:pPr>
            <a:r>
              <a:rPr lang="en-US" dirty="0">
                <a:effectLst/>
              </a:rPr>
              <a:t>The U.S. Office of Special Counsel (OSC) is an independent federal investigative and prosecutorial agency. Their basic authorities come from four federal statutes: the Civil Service Reform Act, the Whistleblower Protection Act, the Hatch Act, and the Uniformed Services Employment &amp; Reemployment Rights Act (USERRA).​​​​ </a:t>
            </a:r>
            <a:r>
              <a:rPr lang="en-US" b="0" dirty="0">
                <a:effectLst/>
              </a:rPr>
              <a:t>They </a:t>
            </a:r>
            <a:r>
              <a:rPr lang="en-US" sz="1200" b="0" dirty="0"/>
              <a:t>provide a secure channel through which current and former federal employees and applicants for federal employment may make confidential disclosures. OSC evaluates the disclosures to determine whether there is a substantial likelihood that one of the categories listed above has been disclosed. If such a determination is made, OSC has the authority to require the head of the agency to investigate the matter.</a:t>
            </a:r>
          </a:p>
          <a:p>
            <a:pPr defTabSz="949478">
              <a:defRPr/>
            </a:pPr>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30</a:t>
            </a:fld>
            <a:endParaRPr lang="en-US" dirty="0"/>
          </a:p>
        </p:txBody>
      </p:sp>
    </p:spTree>
    <p:extLst>
      <p:ext uri="{BB962C8B-B14F-4D97-AF65-F5344CB8AC3E}">
        <p14:creationId xmlns:p14="http://schemas.microsoft.com/office/powerpoint/2010/main" val="71731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This is the contact information for OSC.</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31</a:t>
            </a:fld>
            <a:endParaRPr lang="en-US" dirty="0"/>
          </a:p>
        </p:txBody>
      </p:sp>
    </p:spTree>
    <p:extLst>
      <p:ext uri="{BB962C8B-B14F-4D97-AF65-F5344CB8AC3E}">
        <p14:creationId xmlns:p14="http://schemas.microsoft.com/office/powerpoint/2010/main" val="1421252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federal Merit Systems Protection Board (MSPB) exists to protect the rights of federal civil service employees. The MSPB is designed to be independent of partisan politics and to provide federal employees with an opportunity to appeal adverse and unfair personnel decisions.</a:t>
            </a:r>
          </a:p>
          <a:p>
            <a:endParaRPr lang="en-US" dirty="0">
              <a:effectLst/>
            </a:endParaRPr>
          </a:p>
          <a:p>
            <a:pPr marL="0" indent="0">
              <a:buNone/>
            </a:pPr>
            <a:r>
              <a:rPr lang="en-US" sz="2400" dirty="0">
                <a:latin typeface="Times New Roman" pitchFamily="18" charset="0"/>
              </a:rPr>
              <a:t>Some employees may appeal to Merit Systems Protection Board (MSPB) from any of these actions:</a:t>
            </a:r>
          </a:p>
          <a:p>
            <a:pPr lvl="1">
              <a:buFontTx/>
              <a:buChar char="•"/>
            </a:pPr>
            <a:r>
              <a:rPr lang="en-US" sz="2000" dirty="0">
                <a:latin typeface="Times New Roman" pitchFamily="18" charset="0"/>
              </a:rPr>
              <a:t> Disciplinary actions – removal, reduction in grade/pay, or suspension for more than 14 calendar days</a:t>
            </a:r>
          </a:p>
          <a:p>
            <a:pPr lvl="1">
              <a:buFontTx/>
              <a:buChar char="•"/>
            </a:pPr>
            <a:r>
              <a:rPr lang="en-US" sz="2000" dirty="0">
                <a:latin typeface="Times New Roman" pitchFamily="18" charset="0"/>
              </a:rPr>
              <a:t> Performance actions - removal or reduction in grade/pay</a:t>
            </a:r>
          </a:p>
          <a:p>
            <a:pPr lvl="1">
              <a:buFontTx/>
              <a:buChar char="•"/>
            </a:pPr>
            <a:r>
              <a:rPr lang="en-US" sz="2000" dirty="0">
                <a:latin typeface="Times New Roman" pitchFamily="18" charset="0"/>
              </a:rPr>
              <a:t> Reduction in force actions</a:t>
            </a:r>
          </a:p>
          <a:p>
            <a:pPr lvl="1">
              <a:buFontTx/>
              <a:buChar char="•"/>
            </a:pPr>
            <a:r>
              <a:rPr lang="en-US" sz="2000" dirty="0">
                <a:latin typeface="Times New Roman" pitchFamily="18" charset="0"/>
              </a:rPr>
              <a:t> Denial of Within-Grade-Increase (WIGI)</a:t>
            </a:r>
          </a:p>
          <a:p>
            <a:pPr lvl="1">
              <a:buFontTx/>
              <a:buChar char="•"/>
            </a:pPr>
            <a:r>
              <a:rPr lang="en-US" sz="2000" dirty="0">
                <a:latin typeface="Times New Roman" pitchFamily="18" charset="0"/>
              </a:rPr>
              <a:t> Denial of restoration/reemployment.</a:t>
            </a:r>
          </a:p>
          <a:p>
            <a:pPr lvl="1">
              <a:buFontTx/>
              <a:buNone/>
            </a:pPr>
            <a:r>
              <a:rPr lang="en-US" altLang="en-US" sz="2000" dirty="0"/>
              <a:t>Information regarding procedures for filing MSPB appeals can be found on the MSPB web site</a:t>
            </a:r>
            <a:endParaRPr lang="en-US" sz="2000"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32</a:t>
            </a:fld>
            <a:endParaRPr lang="en-US" dirty="0"/>
          </a:p>
        </p:txBody>
      </p:sp>
    </p:spTree>
    <p:extLst>
      <p:ext uri="{BB962C8B-B14F-4D97-AF65-F5344CB8AC3E}">
        <p14:creationId xmlns:p14="http://schemas.microsoft.com/office/powerpoint/2010/main" val="3863225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Merit System Principles provide guidance on how managers and supervisors should manage our human resources and how human resources staff should provide oversight of our core values. These nine principles are the expected outcomes of good management.</a:t>
            </a:r>
          </a:p>
          <a:p>
            <a:endParaRPr lang="en-US" sz="1200" kern="1200" dirty="0">
              <a:solidFill>
                <a:schemeClr val="tx1"/>
              </a:solidFill>
              <a:effectLst/>
              <a:latin typeface="+mn-lt"/>
              <a:ea typeface="+mn-ea"/>
              <a:cs typeface="+mn-cs"/>
            </a:endParaRPr>
          </a:p>
          <a:p>
            <a:pPr marL="0" indent="0">
              <a:buNone/>
            </a:pPr>
            <a:r>
              <a:rPr lang="en-US" sz="1200" dirty="0"/>
              <a:t>Established in law by the Civil Service Reform Act of 1978,</a:t>
            </a:r>
            <a:r>
              <a:rPr lang="en-US" sz="1200" baseline="0" dirty="0"/>
              <a:t> t</a:t>
            </a:r>
            <a:r>
              <a:rPr lang="en-US" sz="1200" dirty="0"/>
              <a:t>he Merit System Principles provide the code of conduct you should follow when you take a personnel action.</a:t>
            </a:r>
          </a:p>
          <a:p>
            <a:pPr marL="0" indent="0">
              <a:buNone/>
            </a:pPr>
            <a:endParaRPr lang="en-US" sz="1200" dirty="0"/>
          </a:p>
          <a:p>
            <a:pPr marL="0" indent="0">
              <a:buNone/>
            </a:pPr>
            <a:r>
              <a:rPr lang="en-US" sz="1200" dirty="0"/>
              <a:t>The Merit System Principles are the “do’s” for taking personnel actions and the Prohibited Personnel Practices are the “don'ts.”</a:t>
            </a:r>
          </a:p>
          <a:p>
            <a:pPr marL="0" indent="0">
              <a:buNone/>
            </a:pPr>
            <a:endParaRPr lang="en-US" sz="1200" dirty="0"/>
          </a:p>
          <a:p>
            <a:pPr marL="0" indent="0">
              <a:buNone/>
            </a:pPr>
            <a:r>
              <a:rPr lang="en-US" sz="1200" dirty="0"/>
              <a:t>The next two slide list the “Do’s” and “Don’t’s”</a:t>
            </a:r>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33</a:t>
            </a:fld>
            <a:endParaRPr lang="en-US" dirty="0"/>
          </a:p>
        </p:txBody>
      </p:sp>
    </p:spTree>
    <p:extLst>
      <p:ext uri="{BB962C8B-B14F-4D97-AF65-F5344CB8AC3E}">
        <p14:creationId xmlns:p14="http://schemas.microsoft.com/office/powerpoint/2010/main" val="941124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34</a:t>
            </a:fld>
            <a:endParaRPr lang="en-US" dirty="0"/>
          </a:p>
        </p:txBody>
      </p:sp>
    </p:spTree>
    <p:extLst>
      <p:ext uri="{BB962C8B-B14F-4D97-AF65-F5344CB8AC3E}">
        <p14:creationId xmlns:p14="http://schemas.microsoft.com/office/powerpoint/2010/main" val="4152935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35</a:t>
            </a:fld>
            <a:endParaRPr lang="en-US" dirty="0"/>
          </a:p>
        </p:txBody>
      </p:sp>
    </p:spTree>
    <p:extLst>
      <p:ext uri="{BB962C8B-B14F-4D97-AF65-F5344CB8AC3E}">
        <p14:creationId xmlns:p14="http://schemas.microsoft.com/office/powerpoint/2010/main" val="3484048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buFont typeface="Arial" panose="020B0604020202020204" pitchFamily="34" charset="0"/>
              <a:buNone/>
            </a:pPr>
            <a:r>
              <a:rPr lang="en-US" dirty="0"/>
              <a:t>The principles of the Code of Conduct commonly called Ethics were established by E.O. 12732 and form the basis for the specific rules regarding Ethics and Conduct contained in the OGE Standards of Ethical Conduct at 5 C.F.R. Part 2635.  </a:t>
            </a:r>
          </a:p>
          <a:p>
            <a:pPr marL="0" indent="0">
              <a:lnSpc>
                <a:spcPct val="80000"/>
              </a:lnSpc>
              <a:buFont typeface="Arial" panose="020B0604020202020204" pitchFamily="34" charset="0"/>
              <a:buNone/>
            </a:pPr>
            <a:endParaRPr lang="en-US" dirty="0"/>
          </a:p>
          <a:p>
            <a:pPr marL="0" indent="0">
              <a:lnSpc>
                <a:spcPct val="80000"/>
              </a:lnSpc>
              <a:buFont typeface="Arial" panose="020B0604020202020204" pitchFamily="34" charset="0"/>
              <a:buNone/>
            </a:pPr>
            <a:r>
              <a:rPr lang="en-US" dirty="0"/>
              <a:t>These principles need to be applied weighing the propriety of your conduct in everything you do both while on duty and off duty.</a:t>
            </a:r>
          </a:p>
          <a:p>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36</a:t>
            </a:fld>
            <a:endParaRPr lang="en-US" dirty="0"/>
          </a:p>
        </p:txBody>
      </p:sp>
    </p:spTree>
    <p:extLst>
      <p:ext uri="{BB962C8B-B14F-4D97-AF65-F5344CB8AC3E}">
        <p14:creationId xmlns:p14="http://schemas.microsoft.com/office/powerpoint/2010/main" val="350725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 slides list the specific elements of the code of conduct. </a:t>
            </a:r>
          </a:p>
        </p:txBody>
      </p:sp>
      <p:sp>
        <p:nvSpPr>
          <p:cNvPr id="4" name="Slide Number Placeholder 3"/>
          <p:cNvSpPr>
            <a:spLocks noGrp="1"/>
          </p:cNvSpPr>
          <p:nvPr>
            <p:ph type="sldNum" sz="quarter" idx="10"/>
          </p:nvPr>
        </p:nvSpPr>
        <p:spPr/>
        <p:txBody>
          <a:bodyPr/>
          <a:lstStyle/>
          <a:p>
            <a:fld id="{6C372FA8-A093-444B-B9ED-E0081440A368}" type="slidenum">
              <a:rPr lang="en-US" smtClean="0"/>
              <a:t>37</a:t>
            </a:fld>
            <a:endParaRPr lang="en-US" dirty="0"/>
          </a:p>
        </p:txBody>
      </p:sp>
    </p:spTree>
    <p:extLst>
      <p:ext uri="{BB962C8B-B14F-4D97-AF65-F5344CB8AC3E}">
        <p14:creationId xmlns:p14="http://schemas.microsoft.com/office/powerpoint/2010/main" val="386067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38</a:t>
            </a:fld>
            <a:endParaRPr lang="en-US" dirty="0"/>
          </a:p>
        </p:txBody>
      </p:sp>
    </p:spTree>
    <p:extLst>
      <p:ext uri="{BB962C8B-B14F-4D97-AF65-F5344CB8AC3E}">
        <p14:creationId xmlns:p14="http://schemas.microsoft.com/office/powerpoint/2010/main" val="2063668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direct any questions</a:t>
            </a:r>
            <a:r>
              <a:rPr lang="en-US" baseline="0" dirty="0"/>
              <a:t> that you may have to your servicing HR specialist. </a:t>
            </a:r>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39</a:t>
            </a:fld>
            <a:endParaRPr lang="en-US" dirty="0"/>
          </a:p>
        </p:txBody>
      </p:sp>
    </p:spTree>
    <p:extLst>
      <p:ext uri="{BB962C8B-B14F-4D97-AF65-F5344CB8AC3E}">
        <p14:creationId xmlns:p14="http://schemas.microsoft.com/office/powerpoint/2010/main" val="94460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major topics that</a:t>
            </a:r>
            <a:r>
              <a:rPr lang="en-US" baseline="0" dirty="0"/>
              <a:t> we will discuss in today’s briefing. As you can see, there is a lot of information to cover. The first part of the briefing is the </a:t>
            </a:r>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4</a:t>
            </a:fld>
            <a:endParaRPr lang="en-US" dirty="0"/>
          </a:p>
        </p:txBody>
      </p:sp>
    </p:spTree>
    <p:extLst>
      <p:ext uri="{BB962C8B-B14F-4D97-AF65-F5344CB8AC3E}">
        <p14:creationId xmlns:p14="http://schemas.microsoft.com/office/powerpoint/2010/main" val="1842421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discuss overseas allowances and benefits </a:t>
            </a:r>
          </a:p>
        </p:txBody>
      </p:sp>
      <p:sp>
        <p:nvSpPr>
          <p:cNvPr id="4" name="Slide Number Placeholder 3"/>
          <p:cNvSpPr>
            <a:spLocks noGrp="1"/>
          </p:cNvSpPr>
          <p:nvPr>
            <p:ph type="sldNum" sz="quarter" idx="10"/>
          </p:nvPr>
        </p:nvSpPr>
        <p:spPr/>
        <p:txBody>
          <a:bodyPr/>
          <a:lstStyle/>
          <a:p>
            <a:fld id="{450877C2-998D-4CEA-B0A4-0993CE654D8D}" type="slidenum">
              <a:rPr lang="en-US" smtClean="0"/>
              <a:t>40</a:t>
            </a:fld>
            <a:endParaRPr lang="en-US" dirty="0"/>
          </a:p>
        </p:txBody>
      </p:sp>
    </p:spTree>
    <p:extLst>
      <p:ext uri="{BB962C8B-B14F-4D97-AF65-F5344CB8AC3E}">
        <p14:creationId xmlns:p14="http://schemas.microsoft.com/office/powerpoint/2010/main" val="2506337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gives a visual representation of the benefits and employee can have and where claims are submitted. From the 10 days in temporary lodging to arrival at post, expenses are filed on a travel voucher with the finance office.</a:t>
            </a:r>
          </a:p>
          <a:p>
            <a:r>
              <a:rPr lang="en-US" baseline="0" dirty="0"/>
              <a:t>For expenses once an employee arrives at post are filed with Service Now.</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41</a:t>
            </a:fld>
            <a:endParaRPr lang="en-US" dirty="0"/>
          </a:p>
        </p:txBody>
      </p:sp>
    </p:spTree>
    <p:extLst>
      <p:ext uri="{BB962C8B-B14F-4D97-AF65-F5344CB8AC3E}">
        <p14:creationId xmlns:p14="http://schemas.microsoft.com/office/powerpoint/2010/main" val="1245510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 information on where to submit travel claims.</a:t>
            </a:r>
            <a:r>
              <a:rPr lang="en-US" baseline="0" dirty="0"/>
              <a:t> As a reminder, current federal employees will submit for miscellaneous expenses on their travel voucher. </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42</a:t>
            </a:fld>
            <a:endParaRPr lang="en-US" dirty="0"/>
          </a:p>
        </p:txBody>
      </p:sp>
    </p:spTree>
    <p:extLst>
      <p:ext uri="{BB962C8B-B14F-4D97-AF65-F5344CB8AC3E}">
        <p14:creationId xmlns:p14="http://schemas.microsoft.com/office/powerpoint/2010/main" val="3306524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information on  what documents for</a:t>
            </a:r>
            <a:r>
              <a:rPr lang="en-US" baseline="0" dirty="0"/>
              <a:t> travel reimbursement. Any questions should be directed to the finance office. </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43</a:t>
            </a:fld>
            <a:endParaRPr lang="en-US" dirty="0"/>
          </a:p>
        </p:txBody>
      </p:sp>
    </p:spTree>
    <p:extLst>
      <p:ext uri="{BB962C8B-B14F-4D97-AF65-F5344CB8AC3E}">
        <p14:creationId xmlns:p14="http://schemas.microsoft.com/office/powerpoint/2010/main" val="4106954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 of Pay is intended to ease the financial burdens of the transition period by insuring that funds are available to meet required expenses and emergencies. It allows up to three months (6 pay periods) advance pay upon the assignment of the employee to a foreign post. The amount advanced must be paid back to the Department over a maximum of 26 pay periods. Deductions will begin the first pay period after receipt of the advance or following arrival at the foreign post, whichever is later. Advance of Pay can be received no more than 3 weeks before departure or within 60 days after arrival at post. Request for Advance of Pay 3 weeks before departure does not apply to 1st duty station traveler and/or employees not already serviced by DFAS. New Hire Employees and/or employee not already serviced by DFAS can only request an advance of pay upon arrival at the duty station.</a:t>
            </a:r>
          </a:p>
        </p:txBody>
      </p:sp>
      <p:sp>
        <p:nvSpPr>
          <p:cNvPr id="4" name="Slide Number Placeholder 3"/>
          <p:cNvSpPr>
            <a:spLocks noGrp="1"/>
          </p:cNvSpPr>
          <p:nvPr>
            <p:ph type="sldNum" sz="quarter" idx="10"/>
          </p:nvPr>
        </p:nvSpPr>
        <p:spPr/>
        <p:txBody>
          <a:bodyPr/>
          <a:lstStyle/>
          <a:p>
            <a:fld id="{6C372FA8-A093-444B-B9ED-E0081440A368}" type="slidenum">
              <a:rPr lang="en-US" smtClean="0"/>
              <a:t>44</a:t>
            </a:fld>
            <a:endParaRPr lang="en-US" dirty="0"/>
          </a:p>
        </p:txBody>
      </p:sp>
    </p:spTree>
    <p:extLst>
      <p:ext uri="{BB962C8B-B14F-4D97-AF65-F5344CB8AC3E}">
        <p14:creationId xmlns:p14="http://schemas.microsoft.com/office/powerpoint/2010/main" val="40413563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Miscellaneous expense portion of </a:t>
            </a:r>
            <a:r>
              <a:rPr lang="en-US" b="1" dirty="0"/>
              <a:t>Foreign Transfer Allowance (FTA) </a:t>
            </a:r>
            <a:r>
              <a:rPr lang="en-US" dirty="0"/>
              <a:t>is to assist with certain extraordinary costs such as converting household appliances and obtaining auto registration and driver’s license. This is normally </a:t>
            </a:r>
            <a:r>
              <a:rPr lang="en-US" b="1" i="1" dirty="0"/>
              <a:t>a flat rate, $750 for employees without family and $1,500 for employees with a family.</a:t>
            </a:r>
            <a:r>
              <a:rPr lang="en-US" dirty="0"/>
              <a:t> Miscellaneous expenses is submitted to finance on DD 1351-R travel voucher. If you are a new Government employee your claim is submitted on SF 1190 through the CPAC.</a:t>
            </a:r>
          </a:p>
        </p:txBody>
      </p:sp>
      <p:sp>
        <p:nvSpPr>
          <p:cNvPr id="4" name="Slide Number Placeholder 3"/>
          <p:cNvSpPr>
            <a:spLocks noGrp="1"/>
          </p:cNvSpPr>
          <p:nvPr>
            <p:ph type="sldNum" sz="quarter" idx="10"/>
          </p:nvPr>
        </p:nvSpPr>
        <p:spPr/>
        <p:txBody>
          <a:bodyPr/>
          <a:lstStyle/>
          <a:p>
            <a:fld id="{450877C2-998D-4CEA-B0A4-0993CE654D8D}" type="slidenum">
              <a:rPr lang="en-US" smtClean="0"/>
              <a:t>45</a:t>
            </a:fld>
            <a:endParaRPr lang="en-US" dirty="0"/>
          </a:p>
        </p:txBody>
      </p:sp>
    </p:spTree>
    <p:extLst>
      <p:ext uri="{BB962C8B-B14F-4D97-AF65-F5344CB8AC3E}">
        <p14:creationId xmlns:p14="http://schemas.microsoft.com/office/powerpoint/2010/main" val="1697335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Temporary Quarters Subsistence Allowance, referred to as TQSA, is an allowance granted to an employee for the reasonable cost of temporary quarters, meals and laundry expenses incurred by the employee and/or family members at the new post in a foreign area.</a:t>
            </a:r>
          </a:p>
          <a:p>
            <a:endParaRPr lang="en-US" dirty="0"/>
          </a:p>
          <a:p>
            <a:r>
              <a:rPr lang="en-US" dirty="0"/>
              <a:t>TQSA is authorized for up to 60 days upon arrival or 30 days prior to departure.</a:t>
            </a:r>
          </a:p>
          <a:p>
            <a:endParaRPr lang="en-US" dirty="0"/>
          </a:p>
          <a:p>
            <a:r>
              <a:rPr lang="en-US" dirty="0"/>
              <a:t>Employees need</a:t>
            </a:r>
            <a:r>
              <a:rPr lang="en-US" baseline="0" dirty="0"/>
              <a:t> to check with their command on if there are any restrictions to the initial 60 day limit. Employee may request an additional 30 days due to compelling reasons. Approvals must be done in advance of the 60 to 90 day TQSA. </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46</a:t>
            </a:fld>
            <a:endParaRPr lang="en-US" dirty="0"/>
          </a:p>
        </p:txBody>
      </p:sp>
    </p:spTree>
    <p:extLst>
      <p:ext uri="{BB962C8B-B14F-4D97-AF65-F5344CB8AC3E}">
        <p14:creationId xmlns:p14="http://schemas.microsoft.com/office/powerpoint/2010/main" val="2043568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maximum daily rate calculation for TQSA. Employees need to determine what their maximum daily rate is per the family size authorized at post. Maximum daily rates can be found at the web link on the itemized worksheet. Employees can then plan their temporary stay based on the maximums allowable.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By statute, </a:t>
            </a:r>
            <a:r>
              <a:rPr lang="en-US" sz="1200" b="0" dirty="0"/>
              <a:t>receipts are required for all lodging and expenses over $75.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TQSA</a:t>
            </a:r>
            <a:r>
              <a:rPr lang="en-US" sz="1200" b="0" baseline="0" dirty="0"/>
              <a:t> claims are approved by your command. In certifying expenses, commands may ask for supporting documentation such as receipts for expenses. Employee should be prepared to support any claimed expense upon request.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During TQSA, Post allowance and Living Quarters Allowance are not authorized. </a:t>
            </a:r>
            <a:endParaRPr lang="en-US" sz="1200" b="0" dirty="0"/>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47</a:t>
            </a:fld>
            <a:endParaRPr lang="en-US" dirty="0"/>
          </a:p>
        </p:txBody>
      </p:sp>
    </p:spTree>
    <p:extLst>
      <p:ext uri="{BB962C8B-B14F-4D97-AF65-F5344CB8AC3E}">
        <p14:creationId xmlns:p14="http://schemas.microsoft.com/office/powerpoint/2010/main" val="2765427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provides a</a:t>
            </a:r>
            <a:r>
              <a:rPr lang="en-US" baseline="0" dirty="0"/>
              <a:t> flowchart of how the process works for TQSA claims. As a reminder, employees need to have their command certify blocks 25 and 26 of their SF-1190. Service Now </a:t>
            </a:r>
            <a:r>
              <a:rPr lang="en-US" sz="1200" u="sng" dirty="0"/>
              <a:t>https://service.chra.army.mil  </a:t>
            </a: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48</a:t>
            </a:fld>
            <a:endParaRPr lang="en-US" dirty="0"/>
          </a:p>
        </p:txBody>
      </p:sp>
    </p:spTree>
    <p:extLst>
      <p:ext uri="{BB962C8B-B14F-4D97-AF65-F5344CB8AC3E}">
        <p14:creationId xmlns:p14="http://schemas.microsoft.com/office/powerpoint/2010/main" val="39006590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Employees may request an advance of TQSA in 30 day increments to off set the initial financial burden of expenses. TQSA is advanced at 70% of the maximum rate.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TQSA is only payable for actual expenses incurred. </a:t>
            </a:r>
            <a:r>
              <a:rPr lang="en-US" sz="1200" dirty="0"/>
              <a:t>For meals, these expenses include tips and commissary purchases. Expenses</a:t>
            </a:r>
            <a:r>
              <a:rPr lang="en-US" sz="1200" baseline="0" dirty="0"/>
              <a:t> do not include </a:t>
            </a:r>
            <a:r>
              <a:rPr lang="en-US" sz="1200" dirty="0"/>
              <a:t>alcohol,</a:t>
            </a:r>
            <a:r>
              <a:rPr lang="en-US" sz="1200" baseline="0" dirty="0"/>
              <a:t> </a:t>
            </a:r>
            <a:r>
              <a:rPr lang="en-US" sz="1200" dirty="0"/>
              <a:t>pet food, or pet lodging expenses)</a:t>
            </a:r>
          </a:p>
          <a:p>
            <a:endParaRPr lang="en-US" dirty="0"/>
          </a:p>
          <a:p>
            <a:r>
              <a:rPr lang="en-US" dirty="0"/>
              <a:t>Authorized dependents only count towards TQSA until they reach the age of 21.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Dependents on delayed travel </a:t>
            </a:r>
            <a:r>
              <a:rPr lang="en-US" sz="1200" b="1" u="sng" dirty="0"/>
              <a:t>do not </a:t>
            </a:r>
            <a:r>
              <a:rPr lang="en-US" sz="1200" dirty="0"/>
              <a:t>count towards TQSA rates until they arrive at the post of assignment.</a:t>
            </a: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49</a:t>
            </a:fld>
            <a:endParaRPr lang="en-US" dirty="0"/>
          </a:p>
        </p:txBody>
      </p:sp>
    </p:spTree>
    <p:extLst>
      <p:ext uri="{BB962C8B-B14F-4D97-AF65-F5344CB8AC3E}">
        <p14:creationId xmlns:p14="http://schemas.microsoft.com/office/powerpoint/2010/main" val="179556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Army benefits program is serviced through The Army Benefits Center-Civilian (ABC-C)  at Fort Riley, Kansas. ABC-C has a team of Civilian Human Resources professionals providing benefits and entitlements services to Army appropriated fund civilian employees worldwide through a centralized automated center.</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5</a:t>
            </a:fld>
            <a:endParaRPr lang="en-US" dirty="0"/>
          </a:p>
        </p:txBody>
      </p:sp>
    </p:spTree>
    <p:extLst>
      <p:ext uri="{BB962C8B-B14F-4D97-AF65-F5344CB8AC3E}">
        <p14:creationId xmlns:p14="http://schemas.microsoft.com/office/powerpoint/2010/main" val="33992654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required documents to submit through to Service Now with your TQSA request. </a:t>
            </a:r>
          </a:p>
        </p:txBody>
      </p:sp>
      <p:sp>
        <p:nvSpPr>
          <p:cNvPr id="4" name="Slide Number Placeholder 3"/>
          <p:cNvSpPr>
            <a:spLocks noGrp="1"/>
          </p:cNvSpPr>
          <p:nvPr>
            <p:ph type="sldNum" sz="quarter" idx="10"/>
          </p:nvPr>
        </p:nvSpPr>
        <p:spPr/>
        <p:txBody>
          <a:bodyPr/>
          <a:lstStyle/>
          <a:p>
            <a:fld id="{450877C2-998D-4CEA-B0A4-0993CE654D8D}" type="slidenum">
              <a:rPr lang="en-US" smtClean="0"/>
              <a:t>50</a:t>
            </a:fld>
            <a:endParaRPr lang="en-US" dirty="0"/>
          </a:p>
        </p:txBody>
      </p:sp>
    </p:spTree>
    <p:extLst>
      <p:ext uri="{BB962C8B-B14F-4D97-AF65-F5344CB8AC3E}">
        <p14:creationId xmlns:p14="http://schemas.microsoft.com/office/powerpoint/2010/main" val="29315891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LQA is a quarters allowance granted to an employee for the annual cost of suitable, adequate, living quarters for the employee and his/her family. Payment of LQA is </a:t>
            </a:r>
            <a:r>
              <a:rPr lang="en-US" sz="1200" dirty="0"/>
              <a:t>comprised of Rental portion and the Utilities portion: such as costs associated with heat, light, fuel, water, garbage collection. </a:t>
            </a:r>
            <a:endParaRPr lang="en-US" sz="1200" b="1" dirty="0"/>
          </a:p>
          <a:p>
            <a:endParaRPr lang="en-US" sz="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LQA rates, as determined by the Department of State, are based on employee’s: Duty location, i.e., Post of assignment, Employee’s grade level, Number of family members residing with the employee at the foreign post and updated every two weeks.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reminder, </a:t>
            </a:r>
            <a:r>
              <a:rPr lang="en-US" sz="1200" dirty="0">
                <a:solidFill>
                  <a:schemeClr val="accent5">
                    <a:lumMod val="50000"/>
                  </a:schemeClr>
                </a:solidFill>
              </a:rPr>
              <a:t>only sponsored family members on the employee’s letter of employment will be counted towards family sizes for LQA.</a:t>
            </a:r>
            <a:r>
              <a:rPr lang="en-US" sz="1200" baseline="0" dirty="0">
                <a:solidFill>
                  <a:schemeClr val="accent5">
                    <a:lumMod val="50000"/>
                  </a:schemeClr>
                </a:solidFill>
              </a:rPr>
              <a:t> This includes children up to the age of 21. </a:t>
            </a:r>
            <a:endParaRPr lang="en-US" sz="1200" dirty="0">
              <a:solidFill>
                <a:schemeClr val="accent5">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51</a:t>
            </a:fld>
            <a:endParaRPr lang="en-US" dirty="0"/>
          </a:p>
        </p:txBody>
      </p:sp>
    </p:spTree>
    <p:extLst>
      <p:ext uri="{BB962C8B-B14F-4D97-AF65-F5344CB8AC3E}">
        <p14:creationId xmlns:p14="http://schemas.microsoft.com/office/powerpoint/2010/main" val="19455330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ts val="600"/>
              </a:spcBef>
              <a:spcAft>
                <a:spcPts val="600"/>
              </a:spcAft>
              <a:buFont typeface="Wingdings" panose="05000000000000000000" pitchFamily="2" charset="2"/>
              <a:buNone/>
            </a:pPr>
            <a:r>
              <a:rPr lang="en-US" sz="2400" b="0" dirty="0"/>
              <a:t>An advance of LQA is authorized ONLY from 90 days up to one year.</a:t>
            </a:r>
          </a:p>
          <a:p>
            <a:pPr marL="457200" lvl="1" indent="0">
              <a:spcBef>
                <a:spcPts val="600"/>
              </a:spcBef>
              <a:spcAft>
                <a:spcPts val="600"/>
              </a:spcAft>
              <a:buFont typeface="Wingdings" panose="05000000000000000000" pitchFamily="2" charset="2"/>
              <a:buNone/>
            </a:pPr>
            <a:endParaRPr lang="en-US" sz="2400" b="0" dirty="0"/>
          </a:p>
          <a:p>
            <a:pPr marL="457200" lvl="1" indent="0">
              <a:spcBef>
                <a:spcPts val="600"/>
              </a:spcBef>
              <a:spcAft>
                <a:spcPts val="600"/>
              </a:spcAft>
              <a:buFont typeface="Wingdings" panose="05000000000000000000" pitchFamily="2" charset="2"/>
              <a:buNone/>
            </a:pPr>
            <a:r>
              <a:rPr lang="en-US" sz="2400" b="0" dirty="0"/>
              <a:t>Remember that the employee is financially responsible for any unused advance of LQA that is not reconciled. </a:t>
            </a:r>
          </a:p>
          <a:p>
            <a:pPr marL="457200" lvl="1" indent="0">
              <a:spcBef>
                <a:spcPts val="600"/>
              </a:spcBef>
              <a:spcAft>
                <a:spcPts val="600"/>
              </a:spcAft>
              <a:buFont typeface="Wingdings" panose="05000000000000000000" pitchFamily="2" charset="2"/>
              <a:buNone/>
            </a:pPr>
            <a:endParaRPr lang="en-US" sz="2400" b="0" dirty="0"/>
          </a:p>
          <a:p>
            <a:pPr marL="457200" lvl="1" indent="0">
              <a:spcBef>
                <a:spcPts val="600"/>
              </a:spcBef>
              <a:spcAft>
                <a:spcPts val="600"/>
              </a:spcAft>
              <a:buFont typeface="Wingdings" panose="05000000000000000000" pitchFamily="2" charset="2"/>
              <a:buNone/>
            </a:pPr>
            <a:r>
              <a:rPr lang="en-US" sz="2400" b="0" dirty="0"/>
              <a:t>Many employee utilize</a:t>
            </a:r>
            <a:r>
              <a:rPr lang="en-US" sz="2400" b="0" baseline="0" dirty="0"/>
              <a:t> a </a:t>
            </a:r>
            <a:r>
              <a:rPr lang="en-US" sz="2400" b="0" dirty="0"/>
              <a:t>Local bank if they are electing to request and advance of LQA. This is normally an easier process and faster to withdrawal</a:t>
            </a:r>
            <a:r>
              <a:rPr lang="en-US" sz="2400" b="0" baseline="0" dirty="0"/>
              <a:t> the funds.  There are two local bank at USAG Humphreys. </a:t>
            </a:r>
            <a:r>
              <a:rPr lang="en-US" sz="2400" b="0" dirty="0"/>
              <a:t>(Navy Federal and Community Bank)</a:t>
            </a:r>
            <a:endParaRPr lang="en-US" b="0" dirty="0"/>
          </a:p>
        </p:txBody>
      </p:sp>
      <p:sp>
        <p:nvSpPr>
          <p:cNvPr id="4" name="Slide Number Placeholder 3"/>
          <p:cNvSpPr>
            <a:spLocks noGrp="1"/>
          </p:cNvSpPr>
          <p:nvPr>
            <p:ph type="sldNum" sz="quarter" idx="10"/>
          </p:nvPr>
        </p:nvSpPr>
        <p:spPr/>
        <p:txBody>
          <a:bodyPr/>
          <a:lstStyle/>
          <a:p>
            <a:fld id="{6C372FA8-A093-444B-B9ED-E0081440A368}" type="slidenum">
              <a:rPr lang="en-US" smtClean="0"/>
              <a:t>52</a:t>
            </a:fld>
            <a:endParaRPr lang="en-US" dirty="0"/>
          </a:p>
        </p:txBody>
      </p:sp>
    </p:spTree>
    <p:extLst>
      <p:ext uri="{BB962C8B-B14F-4D97-AF65-F5344CB8AC3E}">
        <p14:creationId xmlns:p14="http://schemas.microsoft.com/office/powerpoint/2010/main" val="5423954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This slide gives</a:t>
            </a:r>
            <a:r>
              <a:rPr lang="en-US" baseline="0" dirty="0"/>
              <a:t> a breakdown of the calculations to determine the employee maximum authorized rate for LQA. (the actual rate in the example is not the current rate and for example purposes only)</a:t>
            </a:r>
          </a:p>
          <a:p>
            <a:pPr defTabSz="949478">
              <a:defRPr/>
            </a:pPr>
            <a:endParaRPr lang="en-US" baseline="0" dirty="0"/>
          </a:p>
          <a:p>
            <a:pPr defTabSz="949478">
              <a:defRPr/>
            </a:pPr>
            <a:r>
              <a:rPr lang="en-US" baseline="0" dirty="0"/>
              <a:t>1. The employees would first check the current rates at the links below for the location of their post of assignment.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baseline="0" dirty="0"/>
              <a:t>The employee would then determine what group they fall into based on their GS-level.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 The employee would then determine if they were in the with family (WF) rate or without family (WOF) rate. Employee who have additional authorized family members would then add additional 10% / 20% / 30% percent to the WF or WOF maximum rate to determine the maximum allowable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counting family members, a employee and spouse would be at the WF rate. An employee, spouse and one child would be at the WF rate plus 10%)</a:t>
            </a:r>
          </a:p>
          <a:p>
            <a:r>
              <a:rPr lang="en-US" dirty="0"/>
              <a:t>Please note that only family members authorized on you letter of employment</a:t>
            </a:r>
            <a:r>
              <a:rPr lang="en-US" baseline="0" dirty="0"/>
              <a:t> are counted. Additionally, once a child reaches the age of 21, they are no longer counted towards the family rate. </a:t>
            </a:r>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53</a:t>
            </a:fld>
            <a:endParaRPr lang="en-US" dirty="0"/>
          </a:p>
        </p:txBody>
      </p:sp>
    </p:spTree>
    <p:extLst>
      <p:ext uri="{BB962C8B-B14F-4D97-AF65-F5344CB8AC3E}">
        <p14:creationId xmlns:p14="http://schemas.microsoft.com/office/powerpoint/2010/main" val="7782436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lists the required documents to submit through to the processing team with your LQA request. Service Now: </a:t>
            </a:r>
            <a:r>
              <a:rPr lang="en-US" sz="1200" u="sng" dirty="0"/>
              <a:t>https://service.chra.army.mil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54</a:t>
            </a:fld>
            <a:endParaRPr lang="en-US" dirty="0"/>
          </a:p>
        </p:txBody>
      </p:sp>
    </p:spTree>
    <p:extLst>
      <p:ext uri="{BB962C8B-B14F-4D97-AF65-F5344CB8AC3E}">
        <p14:creationId xmlns:p14="http://schemas.microsoft.com/office/powerpoint/2010/main" val="35840549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a:t>
            </a:r>
            <a:r>
              <a:rPr lang="en-US" baseline="0" dirty="0"/>
              <a:t> to ensure that some important concepts for LQA are understood before the employee negotiates a rental contract. </a:t>
            </a:r>
          </a:p>
          <a:p>
            <a:pPr marL="800100" lvl="1" indent="-342900">
              <a:spcBef>
                <a:spcPts val="600"/>
              </a:spcBef>
              <a:spcAft>
                <a:spcPts val="600"/>
              </a:spcAft>
              <a:buFont typeface="Wingdings" panose="05000000000000000000" pitchFamily="2" charset="2"/>
              <a:buChar char="Ø"/>
            </a:pPr>
            <a:r>
              <a:rPr lang="en-US" sz="2400" dirty="0"/>
              <a:t>Children count towards LQA until they reach the age of 21</a:t>
            </a:r>
          </a:p>
          <a:p>
            <a:pPr marL="800100" lvl="1" indent="-342900">
              <a:spcBef>
                <a:spcPts val="600"/>
              </a:spcBef>
              <a:spcAft>
                <a:spcPts val="600"/>
              </a:spcAft>
              <a:buFont typeface="Wingdings" panose="05000000000000000000" pitchFamily="2" charset="2"/>
              <a:buChar char="Ø"/>
            </a:pPr>
            <a:r>
              <a:rPr lang="en-US" sz="2400" dirty="0"/>
              <a:t>The housing office determines a fair market value (FMV) of a residence. The agency pays whichever is less, Max LQA or (FMV)</a:t>
            </a:r>
          </a:p>
          <a:p>
            <a:pPr marL="800100" lvl="1" indent="-342900">
              <a:spcBef>
                <a:spcPts val="600"/>
              </a:spcBef>
              <a:spcAft>
                <a:spcPts val="600"/>
              </a:spcAft>
              <a:buFont typeface="Wingdings" panose="05000000000000000000" pitchFamily="2" charset="2"/>
              <a:buChar char="Ø"/>
            </a:pPr>
            <a:r>
              <a:rPr lang="en-US" sz="2400" dirty="0"/>
              <a:t>The employee is financially responsible for any unused portion of advanced LQA that is not returned</a:t>
            </a:r>
          </a:p>
          <a:p>
            <a:pPr marL="800100" lvl="1" indent="-342900">
              <a:spcBef>
                <a:spcPts val="600"/>
              </a:spcBef>
              <a:spcAft>
                <a:spcPts val="600"/>
              </a:spcAft>
              <a:buFont typeface="Wingdings" panose="05000000000000000000" pitchFamily="2" charset="2"/>
              <a:buChar char="Ø"/>
            </a:pPr>
            <a:r>
              <a:rPr lang="en-US" altLang="en-US" sz="2400" dirty="0">
                <a:cs typeface="Times New Roman" panose="02020603050405020304" pitchFamily="18" charset="0"/>
              </a:rPr>
              <a:t>Employees are not authorized to alter rental contracts unless they have been approved by the housing office</a:t>
            </a:r>
          </a:p>
          <a:p>
            <a:pPr marL="800100" lvl="1" indent="-342900">
              <a:spcBef>
                <a:spcPts val="600"/>
              </a:spcBef>
              <a:spcAft>
                <a:spcPts val="600"/>
              </a:spcAft>
              <a:buFont typeface="Wingdings" panose="05000000000000000000" pitchFamily="2" charset="2"/>
              <a:buChar char="Ø"/>
            </a:pPr>
            <a:r>
              <a:rPr lang="en-US" altLang="en-US" sz="2400" dirty="0">
                <a:cs typeface="Times New Roman" panose="02020603050405020304" pitchFamily="18" charset="0"/>
              </a:rPr>
              <a:t>Biweekly payments are the default payment. An employee may elect to request an advance of LQA for up to one year</a:t>
            </a:r>
          </a:p>
          <a:p>
            <a:pPr marL="800100" lvl="1" indent="-342900">
              <a:spcBef>
                <a:spcPts val="600"/>
              </a:spcBef>
              <a:spcAft>
                <a:spcPts val="600"/>
              </a:spcAft>
              <a:buFont typeface="Wingdings" panose="05000000000000000000" pitchFamily="2" charset="2"/>
              <a:buChar char="Ø"/>
            </a:pPr>
            <a:r>
              <a:rPr lang="en-US" sz="2400" dirty="0"/>
              <a:t>Dependents on delayed travel </a:t>
            </a:r>
            <a:r>
              <a:rPr lang="en-US" sz="2400" b="1" u="sng" dirty="0"/>
              <a:t>do not </a:t>
            </a:r>
            <a:r>
              <a:rPr lang="en-US" sz="2400" dirty="0"/>
              <a:t>count towards LQA rates until they arrive at the post of assignment</a:t>
            </a: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55</a:t>
            </a:fld>
            <a:endParaRPr lang="en-US" dirty="0"/>
          </a:p>
        </p:txBody>
      </p:sp>
    </p:spTree>
    <p:extLst>
      <p:ext uri="{BB962C8B-B14F-4D97-AF65-F5344CB8AC3E}">
        <p14:creationId xmlns:p14="http://schemas.microsoft.com/office/powerpoint/2010/main" val="10760014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t>
            </a:r>
            <a:r>
              <a:rPr lang="en-US" sz="1200" dirty="0">
                <a:solidFill>
                  <a:schemeClr val="tx1"/>
                </a:solidFill>
              </a:rPr>
              <a:t>LQA maximum rates can fluctuate and are adjusted every two weeks by the Department of State</a:t>
            </a:r>
            <a:r>
              <a:rPr lang="en-US" dirty="0"/>
              <a:t>, it is important to understand what date is used to determine the maximum rate available if an employee requests an advance of LQA.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For an advance of LQA, the start date of the LQA is used to determine the maximum effective rate.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Employees should not sign rental contracts outside of the two week period that establishes the maximum LQA rate. This ensures that the maximum rate is the same for the date of signing the contract and the date that LQA starts.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Employees can check the current and historical maximum rates for LQA from the link below:</a:t>
            </a: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56</a:t>
            </a:fld>
            <a:endParaRPr lang="en-US" dirty="0"/>
          </a:p>
        </p:txBody>
      </p:sp>
    </p:spTree>
    <p:extLst>
      <p:ext uri="{BB962C8B-B14F-4D97-AF65-F5344CB8AC3E}">
        <p14:creationId xmlns:p14="http://schemas.microsoft.com/office/powerpoint/2010/main" val="3748720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provides a</a:t>
            </a:r>
            <a:r>
              <a:rPr lang="en-US" baseline="0" dirty="0"/>
              <a:t> flowchart of how the process works for LQA claims. As a reminder, employees need to have their command certify blocks 25 and 26 of their SF-1190. </a:t>
            </a:r>
            <a:endParaRPr lang="en-US" dirty="0"/>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57</a:t>
            </a:fld>
            <a:endParaRPr lang="en-US" dirty="0"/>
          </a:p>
        </p:txBody>
      </p:sp>
    </p:spTree>
    <p:extLst>
      <p:ext uri="{BB962C8B-B14F-4D97-AF65-F5344CB8AC3E}">
        <p14:creationId xmlns:p14="http://schemas.microsoft.com/office/powerpoint/2010/main" val="41835510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Korea, the CPAC recommends always negotiating a contract under the authorized maximum; in US dollars;</a:t>
            </a:r>
            <a:r>
              <a:rPr lang="en-US" baseline="0" dirty="0"/>
              <a:t> and including utilities if possible.</a:t>
            </a:r>
          </a:p>
          <a:p>
            <a:endParaRPr lang="en-US" baseline="0" dirty="0"/>
          </a:p>
          <a:p>
            <a:r>
              <a:rPr lang="en-US" baseline="0" dirty="0"/>
              <a:t>Remember, the employee is not authorized to make subcontracts once a contract is approved by the housing office.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58</a:t>
            </a:fld>
            <a:endParaRPr lang="en-US" dirty="0"/>
          </a:p>
        </p:txBody>
      </p:sp>
    </p:spTree>
    <p:extLst>
      <p:ext uri="{BB962C8B-B14F-4D97-AF65-F5344CB8AC3E}">
        <p14:creationId xmlns:p14="http://schemas.microsoft.com/office/powerpoint/2010/main" val="16815528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Wingdings" panose="05000000000000000000" pitchFamily="2" charset="2"/>
              <a:buNone/>
            </a:pPr>
            <a:r>
              <a:rPr lang="en-US" sz="1200" dirty="0"/>
              <a:t>When PCS’ing out, employees may request a waiver up to 5 days of simultaneous payments of LQA and TQSA for cleaning and repairs. Five days is the maximum and normally would incorporate repairs to a rental unit.</a:t>
            </a:r>
          </a:p>
          <a:p>
            <a:pPr marL="0" indent="0">
              <a:spcBef>
                <a:spcPts val="600"/>
              </a:spcBef>
              <a:spcAft>
                <a:spcPts val="600"/>
              </a:spcAft>
              <a:buFont typeface="Wingdings" panose="05000000000000000000" pitchFamily="2" charset="2"/>
              <a:buNone/>
            </a:pPr>
            <a:r>
              <a:rPr lang="en-US" sz="1200" dirty="0"/>
              <a:t>Cleaning can normally be accomplished in 1 day.</a:t>
            </a:r>
          </a:p>
          <a:p>
            <a:pPr marL="0" indent="0">
              <a:spcBef>
                <a:spcPts val="600"/>
              </a:spcBef>
              <a:spcAft>
                <a:spcPts val="600"/>
              </a:spcAft>
              <a:buFont typeface="Wingdings" panose="05000000000000000000" pitchFamily="2" charset="2"/>
              <a:buNone/>
            </a:pPr>
            <a:r>
              <a:rPr lang="en-US" sz="1200" dirty="0"/>
              <a:t>Any request must be approved by your command in advance and are not an employee prerogative. Employees should be prepared to justify their request. </a:t>
            </a:r>
          </a:p>
        </p:txBody>
      </p:sp>
      <p:sp>
        <p:nvSpPr>
          <p:cNvPr id="4" name="Slide Number Placeholder 3"/>
          <p:cNvSpPr>
            <a:spLocks noGrp="1"/>
          </p:cNvSpPr>
          <p:nvPr>
            <p:ph type="sldNum" sz="quarter" idx="10"/>
          </p:nvPr>
        </p:nvSpPr>
        <p:spPr/>
        <p:txBody>
          <a:bodyPr/>
          <a:lstStyle/>
          <a:p>
            <a:fld id="{450877C2-998D-4CEA-B0A4-0993CE654D8D}" type="slidenum">
              <a:rPr lang="en-US" smtClean="0"/>
              <a:t>59</a:t>
            </a:fld>
            <a:endParaRPr lang="en-US" dirty="0"/>
          </a:p>
        </p:txBody>
      </p:sp>
    </p:spTree>
    <p:extLst>
      <p:ext uri="{BB962C8B-B14F-4D97-AF65-F5344CB8AC3E}">
        <p14:creationId xmlns:p14="http://schemas.microsoft.com/office/powerpoint/2010/main" val="281644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for current federal employees registered with a federal health plan to consider if their current plan will provide coverage in Korea.  It is recommended that this be researched before the employee leaves for OCONUS.  Currently, there are several benefits plans that are in effect in Korea.  </a:t>
            </a:r>
            <a:r>
              <a:rPr lang="en-US" dirty="0"/>
              <a:t>This slide provides references to tools available to employees to choose the right benefits options to meet their family and medical needs. As a reminder, you only have a certain window of opportunity to make elections. The timeframes are listed on the next slide. </a:t>
            </a:r>
          </a:p>
          <a:p>
            <a:endParaRPr lang="en-US" dirty="0"/>
          </a:p>
          <a:p>
            <a:r>
              <a:rPr lang="en-US" dirty="0"/>
              <a:t>If you are considering using Tricare</a:t>
            </a:r>
            <a:r>
              <a:rPr lang="en-US" baseline="0" dirty="0"/>
              <a:t> while overseas, we strongly encourage you to contact one of the local Tricare offices to know the specific coverage options in your location. </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6</a:t>
            </a:fld>
            <a:endParaRPr lang="en-US" dirty="0"/>
          </a:p>
        </p:txBody>
      </p:sp>
    </p:spTree>
    <p:extLst>
      <p:ext uri="{BB962C8B-B14F-4D97-AF65-F5344CB8AC3E}">
        <p14:creationId xmlns:p14="http://schemas.microsoft.com/office/powerpoint/2010/main" val="21484228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the employee, or the spouse, or both own the residence in the local area, the employee</a:t>
            </a:r>
            <a:r>
              <a:rPr lang="en-US" sz="1200" baseline="0" dirty="0"/>
              <a:t> is not authorized rental LQA. The employee may receive payments to reside I their own residence. </a:t>
            </a:r>
            <a:r>
              <a:rPr lang="en-US" sz="1200" dirty="0"/>
              <a:t>The employee will receive up to 10 percent of the original purchase price not to exceed his/her maximum LQA rate per year for up to 10 years. </a:t>
            </a:r>
          </a:p>
          <a:p>
            <a:endParaRPr lang="en-US" sz="1200" dirty="0"/>
          </a:p>
          <a:p>
            <a:r>
              <a:rPr lang="en-US" sz="1200" dirty="0"/>
              <a:t>The original purchase price is converted to dollars based on the conversion rate on the date of purchase. The official exchange</a:t>
            </a:r>
            <a:r>
              <a:rPr lang="en-US" sz="1200" baseline="0" dirty="0"/>
              <a:t> rate is used in making this calculation. </a:t>
            </a:r>
          </a:p>
          <a:p>
            <a:endParaRPr lang="en-US" sz="1200" baseline="0" dirty="0"/>
          </a:p>
        </p:txBody>
      </p:sp>
      <p:sp>
        <p:nvSpPr>
          <p:cNvPr id="4" name="Slide Number Placeholder 3"/>
          <p:cNvSpPr>
            <a:spLocks noGrp="1"/>
          </p:cNvSpPr>
          <p:nvPr>
            <p:ph type="sldNum" sz="quarter" idx="10"/>
          </p:nvPr>
        </p:nvSpPr>
        <p:spPr/>
        <p:txBody>
          <a:bodyPr/>
          <a:lstStyle/>
          <a:p>
            <a:fld id="{450877C2-998D-4CEA-B0A4-0993CE654D8D}" type="slidenum">
              <a:rPr lang="en-US" smtClean="0"/>
              <a:t>60</a:t>
            </a:fld>
            <a:endParaRPr lang="en-US" dirty="0"/>
          </a:p>
        </p:txBody>
      </p:sp>
    </p:spTree>
    <p:extLst>
      <p:ext uri="{BB962C8B-B14F-4D97-AF65-F5344CB8AC3E}">
        <p14:creationId xmlns:p14="http://schemas.microsoft.com/office/powerpoint/2010/main" val="2863797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Only the expenses for heat, water, electricity, garbage, sewage and in rare cases land rent, may be included in the LQA utility costs.</a:t>
            </a:r>
          </a:p>
          <a:p>
            <a:endParaRPr lang="en-US" dirty="0"/>
          </a:p>
          <a:p>
            <a:r>
              <a:rPr lang="en-US" altLang="en-US" sz="1200" dirty="0">
                <a:cs typeface="Times New Roman" panose="02020603050405020304" pitchFamily="18" charset="0"/>
              </a:rPr>
              <a:t>If you own a residence in the local area, you must reside in the residence and cannot collect LQA for a rented residence.</a:t>
            </a:r>
          </a:p>
          <a:p>
            <a:r>
              <a:rPr lang="en-US" altLang="en-US" sz="1200" dirty="0">
                <a:cs typeface="Times New Roman" panose="02020603050405020304" pitchFamily="18" charset="0"/>
              </a:rPr>
              <a:t>After 10 years, the employee is only authorized reimbursement for utilities.</a:t>
            </a:r>
          </a:p>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61</a:t>
            </a:fld>
            <a:endParaRPr lang="en-US" dirty="0"/>
          </a:p>
        </p:txBody>
      </p:sp>
    </p:spTree>
    <p:extLst>
      <p:ext uri="{BB962C8B-B14F-4D97-AF65-F5344CB8AC3E}">
        <p14:creationId xmlns:p14="http://schemas.microsoft.com/office/powerpoint/2010/main" val="42214431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Commonly referred to as the “cost-of-living/COLA” allowance, is paid to compensate in part for</a:t>
            </a:r>
          </a:p>
          <a:p>
            <a:r>
              <a:rPr lang="en-US" sz="1200" b="0" i="0" u="none" strike="noStrike" kern="1200" baseline="0" dirty="0">
                <a:solidFill>
                  <a:schemeClr val="tx1"/>
                </a:solidFill>
                <a:latin typeface="+mn-lt"/>
                <a:ea typeface="+mn-ea"/>
                <a:cs typeface="+mn-cs"/>
              </a:rPr>
              <a:t>the higher price of many goods and services in overseas areas. It is based on the employee’s</a:t>
            </a:r>
          </a:p>
          <a:p>
            <a:r>
              <a:rPr lang="en-US" sz="1200" b="0" i="0" u="none" strike="noStrike" kern="1200" baseline="0" dirty="0">
                <a:solidFill>
                  <a:schemeClr val="tx1"/>
                </a:solidFill>
                <a:latin typeface="+mn-lt"/>
                <a:ea typeface="+mn-ea"/>
                <a:cs typeface="+mn-cs"/>
              </a:rPr>
              <a:t>salary, work schedule, number of family members, and duty station. The amount paid is a flat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rate varying only by basic salary, size of family, and location of the assigned post. </a:t>
            </a:r>
            <a:r>
              <a:rPr lang="en-US" sz="1200" dirty="0"/>
              <a:t>Changes in exchange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rates may raise or lower the post allowance since exchange rates affect the cost of goods and services bought on the economy.</a:t>
            </a:r>
          </a:p>
          <a:p>
            <a:r>
              <a:rPr lang="en-US" sz="1200" b="0" i="0" u="none" strike="noStrike" kern="1200" baseline="0" dirty="0">
                <a:solidFill>
                  <a:schemeClr val="tx1"/>
                </a:solidFill>
                <a:latin typeface="+mn-lt"/>
                <a:ea typeface="+mn-ea"/>
                <a:cs typeface="+mn-cs"/>
              </a:rPr>
              <a:t>The daily rate is derived by dividing the annual amount by the number of days in a calendar year, then</a:t>
            </a:r>
          </a:p>
          <a:p>
            <a:r>
              <a:rPr lang="en-US" sz="1200" b="0" i="0" u="none" strike="noStrike" kern="1200" baseline="0" dirty="0">
                <a:solidFill>
                  <a:schemeClr val="tx1"/>
                </a:solidFill>
                <a:latin typeface="+mn-lt"/>
                <a:ea typeface="+mn-ea"/>
                <a:cs typeface="+mn-cs"/>
              </a:rPr>
              <a:t>multiplying the daily rate by the number of days involved to obtain the biweekly amount. It is</a:t>
            </a:r>
          </a:p>
          <a:p>
            <a:r>
              <a:rPr lang="en-US" sz="1200" b="0" i="0" u="none" strike="noStrike" kern="1200" baseline="0" dirty="0">
                <a:solidFill>
                  <a:schemeClr val="tx1"/>
                </a:solidFill>
                <a:latin typeface="+mn-lt"/>
                <a:ea typeface="+mn-ea"/>
                <a:cs typeface="+mn-cs"/>
              </a:rPr>
              <a:t>paid for all applicable days in a pay period. Post allowance is not authorized at the same time</a:t>
            </a:r>
          </a:p>
          <a:p>
            <a:r>
              <a:rPr lang="en-US" sz="1200" b="0" i="0" u="none" strike="noStrike" kern="1200" baseline="0" dirty="0">
                <a:solidFill>
                  <a:schemeClr val="tx1"/>
                </a:solidFill>
                <a:latin typeface="+mn-lt"/>
                <a:ea typeface="+mn-ea"/>
                <a:cs typeface="+mn-cs"/>
              </a:rPr>
              <a:t>an employee is receiving TQSA. Post Allowance is not taxable. </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62</a:t>
            </a:fld>
            <a:endParaRPr lang="en-US" dirty="0"/>
          </a:p>
        </p:txBody>
      </p:sp>
    </p:spTree>
    <p:extLst>
      <p:ext uri="{BB962C8B-B14F-4D97-AF65-F5344CB8AC3E}">
        <p14:creationId xmlns:p14="http://schemas.microsoft.com/office/powerpoint/2010/main" val="37422411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 recruitment or retention incentive provided to employees for service at places in foreign areas where conditions of the environment differ substantially from conditions in the continental United States and warrant additional compensation due to extraordinarily difficult living conditions, excessive physical hardship, or notably unhealthful conditions affecting the majority of employees officially stationed or detailed to that location. </a:t>
            </a:r>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63</a:t>
            </a:fld>
            <a:endParaRPr lang="en-US" dirty="0"/>
          </a:p>
        </p:txBody>
      </p:sp>
    </p:spTree>
    <p:extLst>
      <p:ext uri="{BB962C8B-B14F-4D97-AF65-F5344CB8AC3E}">
        <p14:creationId xmlns:p14="http://schemas.microsoft.com/office/powerpoint/2010/main" val="3908013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Employee is responsible to report changes that might have an impact on the allowable rate such as the examples given.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Employee can check the current rates at the following web links. </a:t>
            </a:r>
            <a:endParaRPr lang="en-US" b="0" dirty="0"/>
          </a:p>
        </p:txBody>
      </p:sp>
      <p:sp>
        <p:nvSpPr>
          <p:cNvPr id="4" name="Slide Number Placeholder 3"/>
          <p:cNvSpPr>
            <a:spLocks noGrp="1"/>
          </p:cNvSpPr>
          <p:nvPr>
            <p:ph type="sldNum" sz="quarter" idx="10"/>
          </p:nvPr>
        </p:nvSpPr>
        <p:spPr/>
        <p:txBody>
          <a:bodyPr/>
          <a:lstStyle/>
          <a:p>
            <a:fld id="{450877C2-998D-4CEA-B0A4-0993CE654D8D}" type="slidenum">
              <a:rPr lang="en-US" smtClean="0"/>
              <a:t>64</a:t>
            </a:fld>
            <a:endParaRPr lang="en-US" dirty="0"/>
          </a:p>
        </p:txBody>
      </p:sp>
    </p:spTree>
    <p:extLst>
      <p:ext uri="{BB962C8B-B14F-4D97-AF65-F5344CB8AC3E}">
        <p14:creationId xmlns:p14="http://schemas.microsoft.com/office/powerpoint/2010/main" val="21176923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allowance permits one round trip annually between a school attended and the foreign post</a:t>
            </a:r>
          </a:p>
          <a:p>
            <a:r>
              <a:rPr lang="en-US" sz="1200" b="0" i="0" u="none" strike="noStrike" kern="1200" baseline="0" dirty="0">
                <a:solidFill>
                  <a:schemeClr val="tx1"/>
                </a:solidFill>
                <a:latin typeface="+mn-lt"/>
                <a:ea typeface="+mn-ea"/>
                <a:cs typeface="+mn-cs"/>
              </a:rPr>
              <a:t>of assignment. This benefit is primarily intended to reunite a full-time post-secondary student</a:t>
            </a:r>
          </a:p>
          <a:p>
            <a:r>
              <a:rPr lang="en-US" sz="1200" b="0" i="0" u="none" strike="noStrike" kern="1200" baseline="0" dirty="0">
                <a:solidFill>
                  <a:schemeClr val="tx1"/>
                </a:solidFill>
                <a:latin typeface="+mn-lt"/>
                <a:ea typeface="+mn-ea"/>
                <a:cs typeface="+mn-cs"/>
              </a:rPr>
              <a:t>attending college (including the post baccalaureate level), technical or vocational school with</a:t>
            </a:r>
          </a:p>
          <a:p>
            <a:r>
              <a:rPr lang="en-US" sz="1200" b="0" i="0" u="none" strike="noStrike" kern="1200" baseline="0" dirty="0">
                <a:solidFill>
                  <a:schemeClr val="tx1"/>
                </a:solidFill>
                <a:latin typeface="+mn-lt"/>
                <a:ea typeface="+mn-ea"/>
                <a:cs typeface="+mn-cs"/>
              </a:rPr>
              <a:t>the employee/parent serving the U.S. government in the foreign area.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Educational travel can commence from either the school or the post, but only one roundtrip</a:t>
            </a:r>
          </a:p>
          <a:p>
            <a:r>
              <a:rPr lang="en-US" sz="1200" b="0" i="0" u="none" strike="noStrike" kern="1200" baseline="0" dirty="0">
                <a:solidFill>
                  <a:schemeClr val="tx1"/>
                </a:solidFill>
                <a:latin typeface="+mn-lt"/>
                <a:ea typeface="+mn-ea"/>
                <a:cs typeface="+mn-cs"/>
              </a:rPr>
              <a:t>between school and post is allowed annually. The educational travel benefit ceases once the</a:t>
            </a:r>
          </a:p>
          <a:p>
            <a:r>
              <a:rPr lang="en-US" sz="1200" b="0" i="0" u="none" strike="noStrike" kern="1200" baseline="0" dirty="0">
                <a:solidFill>
                  <a:schemeClr val="tx1"/>
                </a:solidFill>
                <a:latin typeface="+mn-lt"/>
                <a:ea typeface="+mn-ea"/>
                <a:cs typeface="+mn-cs"/>
              </a:rPr>
              <a:t>student dependent reaches the age of 23, except for in limited cases when the child’s education</a:t>
            </a:r>
          </a:p>
          <a:p>
            <a:r>
              <a:rPr lang="en-US" sz="1200" b="0" i="0" u="none" strike="noStrike" kern="1200" baseline="0" dirty="0">
                <a:solidFill>
                  <a:schemeClr val="tx1"/>
                </a:solidFill>
                <a:latin typeface="+mn-lt"/>
                <a:ea typeface="+mn-ea"/>
                <a:cs typeface="+mn-cs"/>
              </a:rPr>
              <a:t>is delayed by military service.</a:t>
            </a:r>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65</a:t>
            </a:fld>
            <a:endParaRPr lang="en-US" dirty="0"/>
          </a:p>
        </p:txBody>
      </p:sp>
    </p:spTree>
    <p:extLst>
      <p:ext uri="{BB962C8B-B14F-4D97-AF65-F5344CB8AC3E}">
        <p14:creationId xmlns:p14="http://schemas.microsoft.com/office/powerpoint/2010/main" val="909801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NTS at Government expense may be authorized for a period of not to exceed the length of the tour of duty plus 1 month prior to the time the tour begins. Storage also may be authorized for subsequent service or tours of duty at the same or other overseas permanent duty station.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employees ceases to be eligible for the allowance, storage at Government expense may continue until the beginning of the second month after the month in which eligibility terminates unless, to avoid inequity, the overseas command extends the period. Eligibility shall be deemed to terminate on the last day of work at the post of duty.</a:t>
            </a:r>
          </a:p>
          <a:p>
            <a:endParaRPr lang="en-US" sz="1200" b="0" i="0" u="none" strike="noStrike" kern="1200" baseline="0" dirty="0">
              <a:solidFill>
                <a:schemeClr val="tx1"/>
              </a:solidFill>
              <a:latin typeface="+mn-lt"/>
              <a:ea typeface="+mn-ea"/>
              <a:cs typeface="+mn-cs"/>
            </a:endParaRPr>
          </a:p>
          <a:p>
            <a:r>
              <a:rPr lang="en-US" sz="2000" u="none" dirty="0"/>
              <a:t>Individuals who place items in NTS at Government expense, must provide a copy of (DD Form 1164) or DD Form 1299 to the CPAC upon arrival. </a:t>
            </a:r>
          </a:p>
        </p:txBody>
      </p:sp>
      <p:sp>
        <p:nvSpPr>
          <p:cNvPr id="4" name="Slide Number Placeholder 3"/>
          <p:cNvSpPr>
            <a:spLocks noGrp="1"/>
          </p:cNvSpPr>
          <p:nvPr>
            <p:ph type="sldNum" sz="quarter" idx="10"/>
          </p:nvPr>
        </p:nvSpPr>
        <p:spPr/>
        <p:txBody>
          <a:bodyPr/>
          <a:lstStyle/>
          <a:p>
            <a:fld id="{6C372FA8-A093-444B-B9ED-E0081440A368}" type="slidenum">
              <a:rPr lang="en-US" smtClean="0"/>
              <a:t>66</a:t>
            </a:fld>
            <a:endParaRPr lang="en-US" dirty="0"/>
          </a:p>
        </p:txBody>
      </p:sp>
    </p:spTree>
    <p:extLst>
      <p:ext uri="{BB962C8B-B14F-4D97-AF65-F5344CB8AC3E}">
        <p14:creationId xmlns:p14="http://schemas.microsoft.com/office/powerpoint/2010/main" val="6766350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67</a:t>
            </a:fld>
            <a:endParaRPr lang="en-US" dirty="0"/>
          </a:p>
        </p:txBody>
      </p:sp>
    </p:spTree>
    <p:extLst>
      <p:ext uri="{BB962C8B-B14F-4D97-AF65-F5344CB8AC3E}">
        <p14:creationId xmlns:p14="http://schemas.microsoft.com/office/powerpoint/2010/main" val="14818861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direct any questions</a:t>
            </a:r>
            <a:r>
              <a:rPr lang="en-US" baseline="0" dirty="0"/>
              <a:t> that you may have to your servicing HR specialist. </a:t>
            </a:r>
            <a:endParaRPr lang="en-US" dirty="0"/>
          </a:p>
          <a:p>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68</a:t>
            </a:fld>
            <a:endParaRPr lang="en-US" dirty="0"/>
          </a:p>
        </p:txBody>
      </p:sp>
    </p:spTree>
    <p:extLst>
      <p:ext uri="{BB962C8B-B14F-4D97-AF65-F5344CB8AC3E}">
        <p14:creationId xmlns:p14="http://schemas.microsoft.com/office/powerpoint/2010/main" val="388997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7</a:t>
            </a:fld>
            <a:endParaRPr lang="en-US" dirty="0"/>
          </a:p>
        </p:txBody>
      </p:sp>
    </p:spTree>
    <p:extLst>
      <p:ext uri="{BB962C8B-B14F-4D97-AF65-F5344CB8AC3E}">
        <p14:creationId xmlns:p14="http://schemas.microsoft.com/office/powerpoint/2010/main" val="1374685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0877C2-998D-4CEA-B0A4-0993CE654D8D}" type="slidenum">
              <a:rPr lang="en-US" smtClean="0"/>
              <a:t>8</a:t>
            </a:fld>
            <a:endParaRPr lang="en-US" dirty="0"/>
          </a:p>
        </p:txBody>
      </p:sp>
    </p:spTree>
    <p:extLst>
      <p:ext uri="{BB962C8B-B14F-4D97-AF65-F5344CB8AC3E}">
        <p14:creationId xmlns:p14="http://schemas.microsoft.com/office/powerpoint/2010/main" val="267720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Army maintains a digital system with your electronic</a:t>
            </a:r>
            <a:r>
              <a:rPr lang="en-US" baseline="0" dirty="0"/>
              <a:t> </a:t>
            </a:r>
            <a:r>
              <a:rPr lang="en-US" dirty="0"/>
              <a:t>Official Personnel Folder (eOPF) which provides employees quick access to their official records.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MyBiz</a:t>
            </a:r>
            <a:r>
              <a:rPr lang="en-US" baseline="0" dirty="0"/>
              <a:t> and My Biz+ </a:t>
            </a:r>
            <a:r>
              <a:rPr lang="en-US" sz="1200" dirty="0"/>
              <a:t>offers secure, real‐time, on‐line access to view personnel information including appointment, position, personal, salary, benefits, awards and bonuses, performance, and personnel actions. This system also allows for employees to update personal information, education and training.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C372FA8-A093-444B-B9ED-E0081440A368}" type="slidenum">
              <a:rPr lang="en-US" smtClean="0"/>
              <a:t>9</a:t>
            </a:fld>
            <a:endParaRPr lang="en-US" dirty="0"/>
          </a:p>
        </p:txBody>
      </p:sp>
    </p:spTree>
    <p:extLst>
      <p:ext uri="{BB962C8B-B14F-4D97-AF65-F5344CB8AC3E}">
        <p14:creationId xmlns:p14="http://schemas.microsoft.com/office/powerpoint/2010/main" val="71017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1038E3-4F79-4A76-802C-9793390BF236}"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31E5D-94A5-423A-BF95-21E3A46D3914}" type="slidenum">
              <a:rPr lang="en-US" smtClean="0"/>
              <a:t>‹#›</a:t>
            </a:fld>
            <a:endParaRPr lang="en-US" dirty="0"/>
          </a:p>
        </p:txBody>
      </p:sp>
    </p:spTree>
    <p:extLst>
      <p:ext uri="{BB962C8B-B14F-4D97-AF65-F5344CB8AC3E}">
        <p14:creationId xmlns:p14="http://schemas.microsoft.com/office/powerpoint/2010/main" val="67276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1038E3-4F79-4A76-802C-9793390BF236}"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31E5D-94A5-423A-BF95-21E3A46D3914}" type="slidenum">
              <a:rPr lang="en-US" smtClean="0"/>
              <a:t>‹#›</a:t>
            </a:fld>
            <a:endParaRPr lang="en-US" dirty="0"/>
          </a:p>
        </p:txBody>
      </p:sp>
    </p:spTree>
    <p:extLst>
      <p:ext uri="{BB962C8B-B14F-4D97-AF65-F5344CB8AC3E}">
        <p14:creationId xmlns:p14="http://schemas.microsoft.com/office/powerpoint/2010/main" val="77755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1038E3-4F79-4A76-802C-9793390BF236}"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31E5D-94A5-423A-BF95-21E3A46D3914}" type="slidenum">
              <a:rPr lang="en-US" smtClean="0"/>
              <a:t>‹#›</a:t>
            </a:fld>
            <a:endParaRPr lang="en-US" dirty="0"/>
          </a:p>
        </p:txBody>
      </p:sp>
    </p:spTree>
    <p:extLst>
      <p:ext uri="{BB962C8B-B14F-4D97-AF65-F5344CB8AC3E}">
        <p14:creationId xmlns:p14="http://schemas.microsoft.com/office/powerpoint/2010/main" val="358853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1038E3-4F79-4A76-802C-9793390BF236}"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31E5D-94A5-423A-BF95-21E3A46D3914}" type="slidenum">
              <a:rPr lang="en-US" smtClean="0"/>
              <a:t>‹#›</a:t>
            </a:fld>
            <a:endParaRPr lang="en-US" dirty="0"/>
          </a:p>
        </p:txBody>
      </p:sp>
    </p:spTree>
    <p:extLst>
      <p:ext uri="{BB962C8B-B14F-4D97-AF65-F5344CB8AC3E}">
        <p14:creationId xmlns:p14="http://schemas.microsoft.com/office/powerpoint/2010/main" val="349069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1038E3-4F79-4A76-802C-9793390BF236}"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431E5D-94A5-423A-BF95-21E3A46D3914}" type="slidenum">
              <a:rPr lang="en-US" smtClean="0"/>
              <a:t>‹#›</a:t>
            </a:fld>
            <a:endParaRPr lang="en-US" dirty="0"/>
          </a:p>
        </p:txBody>
      </p:sp>
    </p:spTree>
    <p:extLst>
      <p:ext uri="{BB962C8B-B14F-4D97-AF65-F5344CB8AC3E}">
        <p14:creationId xmlns:p14="http://schemas.microsoft.com/office/powerpoint/2010/main" val="328538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1038E3-4F79-4A76-802C-9793390BF236}"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431E5D-94A5-423A-BF95-21E3A46D3914}" type="slidenum">
              <a:rPr lang="en-US" smtClean="0"/>
              <a:t>‹#›</a:t>
            </a:fld>
            <a:endParaRPr lang="en-US" dirty="0"/>
          </a:p>
        </p:txBody>
      </p:sp>
    </p:spTree>
    <p:extLst>
      <p:ext uri="{BB962C8B-B14F-4D97-AF65-F5344CB8AC3E}">
        <p14:creationId xmlns:p14="http://schemas.microsoft.com/office/powerpoint/2010/main" val="195115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1038E3-4F79-4A76-802C-9793390BF236}" type="datetimeFigureOut">
              <a:rPr lang="en-US" smtClean="0"/>
              <a:t>7/7/2020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431E5D-94A5-423A-BF95-21E3A46D3914}" type="slidenum">
              <a:rPr lang="en-US" smtClean="0"/>
              <a:t>‹#›</a:t>
            </a:fld>
            <a:endParaRPr lang="en-US" dirty="0"/>
          </a:p>
        </p:txBody>
      </p:sp>
    </p:spTree>
    <p:extLst>
      <p:ext uri="{BB962C8B-B14F-4D97-AF65-F5344CB8AC3E}">
        <p14:creationId xmlns:p14="http://schemas.microsoft.com/office/powerpoint/2010/main" val="83751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1038E3-4F79-4A76-802C-9793390BF236}" type="datetimeFigureOut">
              <a:rPr lang="en-US" smtClean="0"/>
              <a:t>7/7/2020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431E5D-94A5-423A-BF95-21E3A46D3914}" type="slidenum">
              <a:rPr lang="en-US" smtClean="0"/>
              <a:t>‹#›</a:t>
            </a:fld>
            <a:endParaRPr lang="en-US" dirty="0"/>
          </a:p>
        </p:txBody>
      </p:sp>
    </p:spTree>
    <p:extLst>
      <p:ext uri="{BB962C8B-B14F-4D97-AF65-F5344CB8AC3E}">
        <p14:creationId xmlns:p14="http://schemas.microsoft.com/office/powerpoint/2010/main" val="12298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038E3-4F79-4A76-802C-9793390BF236}" type="datetimeFigureOut">
              <a:rPr lang="en-US" smtClean="0"/>
              <a:t>7/7/2020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431E5D-94A5-423A-BF95-21E3A46D3914}" type="slidenum">
              <a:rPr lang="en-US" smtClean="0"/>
              <a:t>‹#›</a:t>
            </a:fld>
            <a:endParaRPr lang="en-US" dirty="0"/>
          </a:p>
        </p:txBody>
      </p:sp>
    </p:spTree>
    <p:extLst>
      <p:ext uri="{BB962C8B-B14F-4D97-AF65-F5344CB8AC3E}">
        <p14:creationId xmlns:p14="http://schemas.microsoft.com/office/powerpoint/2010/main" val="8391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1038E3-4F79-4A76-802C-9793390BF236}"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431E5D-94A5-423A-BF95-21E3A46D3914}" type="slidenum">
              <a:rPr lang="en-US" smtClean="0"/>
              <a:t>‹#›</a:t>
            </a:fld>
            <a:endParaRPr lang="en-US" dirty="0"/>
          </a:p>
        </p:txBody>
      </p:sp>
    </p:spTree>
    <p:extLst>
      <p:ext uri="{BB962C8B-B14F-4D97-AF65-F5344CB8AC3E}">
        <p14:creationId xmlns:p14="http://schemas.microsoft.com/office/powerpoint/2010/main" val="233938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1038E3-4F79-4A76-802C-9793390BF236}"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431E5D-94A5-423A-BF95-21E3A46D3914}" type="slidenum">
              <a:rPr lang="en-US" smtClean="0"/>
              <a:t>‹#›</a:t>
            </a:fld>
            <a:endParaRPr lang="en-US" dirty="0"/>
          </a:p>
        </p:txBody>
      </p:sp>
    </p:spTree>
    <p:extLst>
      <p:ext uri="{BB962C8B-B14F-4D97-AF65-F5344CB8AC3E}">
        <p14:creationId xmlns:p14="http://schemas.microsoft.com/office/powerpoint/2010/main" val="390137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038E3-4F79-4A76-802C-9793390BF236}" type="datetimeFigureOut">
              <a:rPr lang="en-US" smtClean="0"/>
              <a:t>7/7/2020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31E5D-94A5-423A-BF95-21E3A46D3914}" type="slidenum">
              <a:rPr lang="en-US" smtClean="0"/>
              <a:t>‹#›</a:t>
            </a:fld>
            <a:endParaRPr lang="en-US" dirty="0"/>
          </a:p>
        </p:txBody>
      </p:sp>
    </p:spTree>
    <p:extLst>
      <p:ext uri="{BB962C8B-B14F-4D97-AF65-F5344CB8AC3E}">
        <p14:creationId xmlns:p14="http://schemas.microsoft.com/office/powerpoint/2010/main" val="221974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mypay.dfas.mi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mypay.dfas.mil/mypay.aspx" TargetMode="External"/><Relationship Id="rId5" Type="http://schemas.openxmlformats.org/officeDocument/2006/relationships/hyperlink" Target="https://compo.dcpds.cpms.osd.mil/"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wu.acpol.army.mil/eur/overseas/employee_handbook/guide_conus/rat.ht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s://www.defensetravel.dod.mil/Docs/perdiem/JTR.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www.usfk.mil/usfk/sofa.the.sofa.and.you.36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mspb.gov/" TargetMode="Externa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png"/></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png"/><Relationship Id="rId9" Type="http://schemas.microsoft.com/office/2007/relationships/diagramDrawing" Target="../diagrams/drawing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hyperlink" Target="https://aoprals.state.gov/Web920/location_action.asp?MenuHide=1&amp;CountryCode=1129"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aoprals.state.gov/Web920/location_action.asp?MenuHide=1&amp;CountryCode=1129" TargetMode="Externa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png"/><Relationship Id="rId9" Type="http://schemas.microsoft.com/office/2007/relationships/diagramDrawing" Target="../diagrams/drawing8.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www.opm.gov/healthcare-insurance/healthcare/plan-information/plan-types/" TargetMode="External"/><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korea.amedd.army.mil/tricare/index.html?5" TargetMode="External"/><Relationship Id="rId4" Type="http://schemas.openxmlformats.org/officeDocument/2006/relationships/hyperlink" Target="https://www.opm.gov/healthcare-insurance/healthcare/plan-information/compare-plans/"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hyperlink" Target="https://aoprals.state.gov/web920/per_diem_action.asp?MenuHide=1&amp;CountryCode=1129"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s://aoprals.state.gov/web920/per_diem_action.asp?MenuHide=1&amp;CountryCode=1128"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hyperlink" Target="mailto:sungyon.yang.ln@mail.mi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21.jp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png"/><Relationship Id="rId4" Type="http://schemas.openxmlformats.org/officeDocument/2006/relationships/diagramData" Target="../diagrams/data4.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098978" y="6133223"/>
            <a:ext cx="39940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dirty="0"/>
              <a:t>(Empowering Civilians to Support Soldiers)</a:t>
            </a:r>
          </a:p>
        </p:txBody>
      </p:sp>
      <p:sp>
        <p:nvSpPr>
          <p:cNvPr id="10" name="TextBox 9"/>
          <p:cNvSpPr txBox="1"/>
          <p:nvPr/>
        </p:nvSpPr>
        <p:spPr>
          <a:xfrm>
            <a:off x="2094368" y="1352487"/>
            <a:ext cx="8003264" cy="1107996"/>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6600" b="1" dirty="0">
                <a:solidFill>
                  <a:sysClr val="windowText" lastClr="000000"/>
                </a:solidFill>
              </a:rPr>
              <a:t>WELCOME TO KOREA</a:t>
            </a:r>
          </a:p>
        </p:txBody>
      </p:sp>
      <p:sp>
        <p:nvSpPr>
          <p:cNvPr id="11" name="TextBox 10"/>
          <p:cNvSpPr txBox="1"/>
          <p:nvPr/>
        </p:nvSpPr>
        <p:spPr>
          <a:xfrm>
            <a:off x="2386012" y="2773359"/>
            <a:ext cx="7419975" cy="2339102"/>
          </a:xfrm>
          <a:prstGeom prst="rect">
            <a:avLst/>
          </a:prstGeom>
          <a:noFill/>
        </p:spPr>
        <p:txBody>
          <a:bodyPr wrap="square" rtlCol="0">
            <a:spAutoFit/>
          </a:bodyPr>
          <a:lstStyle/>
          <a:p>
            <a:pPr algn="ctr">
              <a:spcAft>
                <a:spcPts val="600"/>
              </a:spcAft>
            </a:pPr>
            <a:r>
              <a:rPr lang="en-US" sz="2800" b="1" dirty="0">
                <a:solidFill>
                  <a:sysClr val="windowText" lastClr="000000"/>
                </a:solidFill>
                <a:cs typeface="Arial" pitchFamily="34" charset="0"/>
              </a:rPr>
              <a:t>Andrea V Gardner: CPAC Director</a:t>
            </a:r>
          </a:p>
          <a:p>
            <a:pPr algn="ctr">
              <a:spcAft>
                <a:spcPts val="600"/>
              </a:spcAft>
            </a:pPr>
            <a:r>
              <a:rPr lang="en-US" sz="2800" b="1" dirty="0">
                <a:solidFill>
                  <a:sysClr val="windowText" lastClr="000000"/>
                </a:solidFill>
                <a:cs typeface="Arial" pitchFamily="34" charset="0"/>
              </a:rPr>
              <a:t>Demetrie L Jones: Supervisory HR Specialist</a:t>
            </a:r>
          </a:p>
          <a:p>
            <a:pPr algn="ctr"/>
            <a:endParaRPr lang="en-US" sz="2000" b="1" dirty="0">
              <a:solidFill>
                <a:sysClr val="windowText" lastClr="000000"/>
              </a:solidFill>
              <a:cs typeface="Arial" pitchFamily="34" charset="0"/>
            </a:endParaRPr>
          </a:p>
          <a:p>
            <a:pPr algn="ctr"/>
            <a:r>
              <a:rPr lang="en-US" sz="2000" b="1" dirty="0">
                <a:solidFill>
                  <a:sysClr val="windowText" lastClr="000000"/>
                </a:solidFill>
                <a:cs typeface="Arial" pitchFamily="34" charset="0"/>
              </a:rPr>
              <a:t>Building 6420 – Camp Humphreys</a:t>
            </a:r>
          </a:p>
          <a:p>
            <a:pPr algn="ctr"/>
            <a:r>
              <a:rPr lang="en-US" sz="2000" b="1" dirty="0">
                <a:solidFill>
                  <a:sysClr val="windowText" lastClr="000000"/>
                </a:solidFill>
                <a:cs typeface="Arial" pitchFamily="34" charset="0"/>
              </a:rPr>
              <a:t>DSN: 757-2007</a:t>
            </a:r>
          </a:p>
          <a:p>
            <a:pPr algn="ctr"/>
            <a:r>
              <a:rPr lang="en-US" sz="2000" b="1" dirty="0">
                <a:solidFill>
                  <a:sysClr val="windowText" lastClr="000000"/>
                </a:solidFill>
                <a:cs typeface="Arial" pitchFamily="34" charset="0"/>
              </a:rPr>
              <a:t>Commercial: 031-503-357-2007</a:t>
            </a:r>
            <a:endParaRPr lang="en-US" sz="2000" dirty="0"/>
          </a:p>
        </p:txBody>
      </p:sp>
    </p:spTree>
    <p:extLst>
      <p:ext uri="{BB962C8B-B14F-4D97-AF65-F5344CB8AC3E}">
        <p14:creationId xmlns:p14="http://schemas.microsoft.com/office/powerpoint/2010/main" val="242100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78517" y="650060"/>
            <a:ext cx="3040200" cy="985305"/>
          </a:xfrm>
        </p:spPr>
        <p:txBody>
          <a:bodyPr>
            <a:normAutofit/>
          </a:bodyPr>
          <a:lstStyle/>
          <a:p>
            <a:r>
              <a:rPr lang="en-US" sz="4000" b="1" dirty="0">
                <a:latin typeface="+mn-lt"/>
              </a:rPr>
              <a:t>Civilian Pay</a:t>
            </a:r>
          </a:p>
        </p:txBody>
      </p:sp>
      <p:sp>
        <p:nvSpPr>
          <p:cNvPr id="16" name="TextBox 15"/>
          <p:cNvSpPr txBox="1"/>
          <p:nvPr/>
        </p:nvSpPr>
        <p:spPr>
          <a:xfrm>
            <a:off x="507076" y="1918243"/>
            <a:ext cx="10983082" cy="4585871"/>
          </a:xfrm>
          <a:prstGeom prst="rect">
            <a:avLst/>
          </a:prstGeom>
          <a:noFill/>
        </p:spPr>
        <p:txBody>
          <a:bodyPr wrap="square" rtlCol="0">
            <a:spAutoFit/>
          </a:bodyPr>
          <a:lstStyle/>
          <a:p>
            <a:pPr marL="571500" indent="-571500">
              <a:spcBef>
                <a:spcPts val="600"/>
              </a:spcBef>
              <a:spcAft>
                <a:spcPts val="600"/>
              </a:spcAft>
              <a:buFont typeface="Wingdings" panose="05000000000000000000" pitchFamily="2" charset="2"/>
              <a:buChar char="Ø"/>
            </a:pPr>
            <a:r>
              <a:rPr lang="en-US" sz="2800" dirty="0"/>
              <a:t>Civilian employees are paid 26 pay periods a year</a:t>
            </a:r>
          </a:p>
          <a:p>
            <a:pPr marL="571500" indent="-571500">
              <a:spcBef>
                <a:spcPts val="600"/>
              </a:spcBef>
              <a:spcAft>
                <a:spcPts val="600"/>
              </a:spcAft>
              <a:buFont typeface="Wingdings" panose="05000000000000000000" pitchFamily="2" charset="2"/>
              <a:buChar char="Ø"/>
            </a:pPr>
            <a:r>
              <a:rPr lang="en-US" sz="2800" dirty="0"/>
              <a:t>A pay period is two weeks beginning on a </a:t>
            </a:r>
            <a:r>
              <a:rPr lang="en-US" sz="2800" b="1" dirty="0"/>
              <a:t>Sunday </a:t>
            </a:r>
            <a:r>
              <a:rPr lang="en-US" sz="2800" dirty="0"/>
              <a:t>and ending on the </a:t>
            </a:r>
            <a:r>
              <a:rPr lang="en-US" sz="2800" b="1" dirty="0"/>
              <a:t>second</a:t>
            </a:r>
            <a:r>
              <a:rPr lang="en-US" sz="2800" dirty="0"/>
              <a:t> </a:t>
            </a:r>
            <a:r>
              <a:rPr lang="en-US" sz="2800" b="1" dirty="0"/>
              <a:t>Saturday</a:t>
            </a:r>
          </a:p>
          <a:p>
            <a:pPr marL="571500" indent="-571500">
              <a:spcBef>
                <a:spcPts val="600"/>
              </a:spcBef>
              <a:spcAft>
                <a:spcPts val="600"/>
              </a:spcAft>
              <a:buFont typeface="Wingdings" panose="05000000000000000000" pitchFamily="2" charset="2"/>
              <a:buChar char="Ø"/>
            </a:pPr>
            <a:r>
              <a:rPr lang="en-US" sz="2800" dirty="0"/>
              <a:t>Pay normally hits bank accounts every other Thursday by direct deposit</a:t>
            </a:r>
          </a:p>
          <a:p>
            <a:pPr marL="571500" indent="-571500">
              <a:spcBef>
                <a:spcPts val="600"/>
              </a:spcBef>
              <a:spcAft>
                <a:spcPts val="600"/>
              </a:spcAft>
              <a:buFont typeface="Wingdings" panose="05000000000000000000" pitchFamily="2" charset="2"/>
              <a:buChar char="Ø"/>
            </a:pPr>
            <a:r>
              <a:rPr lang="en-US" sz="2800" b="1" dirty="0"/>
              <a:t>YOU</a:t>
            </a:r>
            <a:r>
              <a:rPr lang="en-US" sz="2800" dirty="0"/>
              <a:t> are responsible for monitoring your pay. Please visit </a:t>
            </a:r>
            <a:r>
              <a:rPr lang="en-US" sz="2800" dirty="0">
                <a:hlinkClick r:id="rId3"/>
              </a:rPr>
              <a:t>https://mypay.dfas.mil/</a:t>
            </a:r>
            <a:endParaRPr lang="en-US" sz="2800" dirty="0"/>
          </a:p>
          <a:p>
            <a:pPr marL="571500" indent="-571500">
              <a:spcBef>
                <a:spcPts val="600"/>
              </a:spcBef>
              <a:spcAft>
                <a:spcPts val="600"/>
              </a:spcAft>
              <a:buFont typeface="Wingdings" panose="05000000000000000000" pitchFamily="2" charset="2"/>
              <a:buChar char="Ø"/>
            </a:pPr>
            <a:r>
              <a:rPr lang="en-US" sz="2800" dirty="0"/>
              <a:t>Notify your internal time keeper or CSR Payroll </a:t>
            </a:r>
            <a:r>
              <a:rPr lang="en-US" sz="2800" b="1" dirty="0"/>
              <a:t>IMMEDIATELY</a:t>
            </a:r>
            <a:r>
              <a:rPr lang="en-US" sz="2800" dirty="0"/>
              <a:t> if you believe you have been over or under paid. </a:t>
            </a:r>
            <a:endParaRPr lang="en-US" sz="2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7" name="Straight Connector 6"/>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2127456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02498" y="932938"/>
            <a:ext cx="5992238" cy="985305"/>
          </a:xfrm>
        </p:spPr>
        <p:txBody>
          <a:bodyPr>
            <a:normAutofit fontScale="90000"/>
          </a:bodyPr>
          <a:lstStyle/>
          <a:p>
            <a:r>
              <a:rPr lang="en-US" sz="4000" b="1" dirty="0">
                <a:latin typeface="+mn-lt"/>
              </a:rPr>
              <a:t>Administrative Checks After PCS’ing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7" name="Straight Connector 6"/>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1" name="Rectangle 3"/>
          <p:cNvSpPr txBox="1">
            <a:spLocks noChangeArrowheads="1"/>
          </p:cNvSpPr>
          <p:nvPr/>
        </p:nvSpPr>
        <p:spPr>
          <a:xfrm>
            <a:off x="2320690" y="2089742"/>
            <a:ext cx="8229600" cy="495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r>
              <a:rPr lang="en-US" sz="2000" dirty="0"/>
              <a:t>You are highly encouraged to check any allotments you had through the DFAS system to ensure that they continue</a:t>
            </a:r>
          </a:p>
          <a:p>
            <a:pPr marL="342900" lvl="1" indent="-342900"/>
            <a:r>
              <a:rPr lang="en-US" sz="2000" dirty="0"/>
              <a:t>You are highly encouraged to check your SF-50 through MyBiz to ensure that the following information is correct. </a:t>
            </a:r>
          </a:p>
          <a:p>
            <a:pPr marL="742950" lvl="2" indent="-342900"/>
            <a:r>
              <a:rPr lang="en-US" dirty="0"/>
              <a:t>Your total salary (Block 20) - Locality pay does not apply overseas</a:t>
            </a:r>
          </a:p>
          <a:p>
            <a:pPr marL="742950" lvl="2" indent="-342900"/>
            <a:r>
              <a:rPr lang="en-US" dirty="0"/>
              <a:t>Your eligibility for LQA/TQSA (Block 45)</a:t>
            </a:r>
          </a:p>
          <a:p>
            <a:pPr marL="742950" lvl="2" indent="-342900"/>
            <a:r>
              <a:rPr lang="en-US" dirty="0"/>
              <a:t>Your eligibility for a </a:t>
            </a:r>
            <a:r>
              <a:rPr lang="en-US"/>
              <a:t>Transporation</a:t>
            </a:r>
            <a:r>
              <a:rPr lang="en-US" dirty="0"/>
              <a:t> Agreement (Block 45)</a:t>
            </a:r>
          </a:p>
          <a:p>
            <a:pPr marL="742950" lvl="2" indent="-342900"/>
            <a:r>
              <a:rPr lang="en-US" dirty="0"/>
              <a:t>Leave accrual maximums (240 or 360)</a:t>
            </a:r>
          </a:p>
          <a:p>
            <a:pPr marL="742950" lvl="2" indent="-342900"/>
            <a:r>
              <a:rPr lang="en-US" dirty="0"/>
              <a:t>Eligibility for Home Leave</a:t>
            </a:r>
          </a:p>
          <a:p>
            <a:r>
              <a:rPr lang="en-US" sz="2000" dirty="0"/>
              <a:t>You are highly encouraged to check your first few Leave and Earnings Statements (LES) to ensure your pay and leave is adjusted accordingly</a:t>
            </a:r>
          </a:p>
          <a:p>
            <a:r>
              <a:rPr lang="en-US" sz="2000" dirty="0"/>
              <a:t>MyBiz at </a:t>
            </a:r>
            <a:r>
              <a:rPr lang="en-US" sz="2000" dirty="0">
                <a:hlinkClick r:id="rId5"/>
              </a:rPr>
              <a:t>https://compo.dcpds.cpms.osd.mil/</a:t>
            </a:r>
            <a:r>
              <a:rPr lang="en-US" sz="2000" dirty="0"/>
              <a:t> </a:t>
            </a:r>
          </a:p>
          <a:p>
            <a:r>
              <a:rPr lang="en-US" sz="2000" dirty="0"/>
              <a:t>MyPay at </a:t>
            </a:r>
            <a:r>
              <a:rPr lang="en-US" sz="2000" dirty="0">
                <a:hlinkClick r:id="rId6"/>
              </a:rPr>
              <a:t>https://mypay.dfas.mil/mypay.aspx</a:t>
            </a:r>
            <a:r>
              <a:rPr lang="en-US" sz="2000" dirty="0"/>
              <a:t> </a:t>
            </a:r>
          </a:p>
        </p:txBody>
      </p:sp>
    </p:spTree>
    <p:extLst>
      <p:ext uri="{BB962C8B-B14F-4D97-AF65-F5344CB8AC3E}">
        <p14:creationId xmlns:p14="http://schemas.microsoft.com/office/powerpoint/2010/main" val="556965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5731" y="957313"/>
            <a:ext cx="6816725" cy="770382"/>
          </a:xfrm>
        </p:spPr>
        <p:txBody>
          <a:bodyPr>
            <a:normAutofit/>
          </a:bodyPr>
          <a:lstStyle/>
          <a:p>
            <a:r>
              <a:rPr lang="en-US" sz="4000" b="1" dirty="0">
                <a:latin typeface="+mn-lt"/>
              </a:rPr>
              <a:t>Within Grade Increases (WIGI)</a:t>
            </a:r>
          </a:p>
        </p:txBody>
      </p:sp>
      <p:graphicFrame>
        <p:nvGraphicFramePr>
          <p:cNvPr id="4" name="Table 3"/>
          <p:cNvGraphicFramePr>
            <a:graphicFrameLocks noGrp="1"/>
          </p:cNvGraphicFramePr>
          <p:nvPr>
            <p:extLst>
              <p:ext uri="{D42A27DB-BD31-4B8C-83A1-F6EECF244321}">
                <p14:modId xmlns:p14="http://schemas.microsoft.com/office/powerpoint/2010/main" val="2297958420"/>
              </p:ext>
            </p:extLst>
          </p:nvPr>
        </p:nvGraphicFramePr>
        <p:xfrm>
          <a:off x="2054225" y="1997572"/>
          <a:ext cx="8083551" cy="3709461"/>
        </p:xfrm>
        <a:graphic>
          <a:graphicData uri="http://schemas.openxmlformats.org/drawingml/2006/table">
            <a:tbl>
              <a:tblPr firstRow="1" bandRow="1">
                <a:tableStyleId>{D7AC3CCA-C797-4891-BE02-D94E43425B78}</a:tableStyleId>
              </a:tblPr>
              <a:tblGrid>
                <a:gridCol w="2694517">
                  <a:extLst>
                    <a:ext uri="{9D8B030D-6E8A-4147-A177-3AD203B41FA5}">
                      <a16:colId xmlns:a16="http://schemas.microsoft.com/office/drawing/2014/main" val="20000"/>
                    </a:ext>
                  </a:extLst>
                </a:gridCol>
                <a:gridCol w="2694517">
                  <a:extLst>
                    <a:ext uri="{9D8B030D-6E8A-4147-A177-3AD203B41FA5}">
                      <a16:colId xmlns:a16="http://schemas.microsoft.com/office/drawing/2014/main" val="20001"/>
                    </a:ext>
                  </a:extLst>
                </a:gridCol>
                <a:gridCol w="2694517">
                  <a:extLst>
                    <a:ext uri="{9D8B030D-6E8A-4147-A177-3AD203B41FA5}">
                      <a16:colId xmlns:a16="http://schemas.microsoft.com/office/drawing/2014/main" val="20002"/>
                    </a:ext>
                  </a:extLst>
                </a:gridCol>
              </a:tblGrid>
              <a:tr h="625383">
                <a:tc>
                  <a:txBody>
                    <a:bodyPr/>
                    <a:lstStyle/>
                    <a:p>
                      <a:pPr algn="ctr"/>
                      <a:r>
                        <a:rPr lang="en-US" sz="2400" dirty="0"/>
                        <a:t>Play Plan</a:t>
                      </a:r>
                      <a:endParaRPr lang="en-US" sz="2400" dirty="0">
                        <a:solidFill>
                          <a:schemeClr val="tx1"/>
                        </a:solidFill>
                      </a:endParaRPr>
                    </a:p>
                  </a:txBody>
                  <a:tcPr/>
                </a:tc>
                <a:tc>
                  <a:txBody>
                    <a:bodyPr/>
                    <a:lstStyle/>
                    <a:p>
                      <a:pPr algn="ctr"/>
                      <a:r>
                        <a:rPr lang="en-US" sz="2400" dirty="0"/>
                        <a:t>Steps</a:t>
                      </a:r>
                      <a:endParaRPr lang="en-US" sz="2400" dirty="0">
                        <a:solidFill>
                          <a:schemeClr val="tx1"/>
                        </a:solidFill>
                      </a:endParaRPr>
                    </a:p>
                  </a:txBody>
                  <a:tcPr/>
                </a:tc>
                <a:tc>
                  <a:txBody>
                    <a:bodyPr/>
                    <a:lstStyle/>
                    <a:p>
                      <a:pPr algn="ctr"/>
                      <a:r>
                        <a:rPr lang="en-US" sz="2400" dirty="0"/>
                        <a:t>Waiting Period</a:t>
                      </a:r>
                      <a:endParaRPr lang="en-US" sz="2400" dirty="0">
                        <a:solidFill>
                          <a:schemeClr val="tx1"/>
                        </a:solidFill>
                      </a:endParaRPr>
                    </a:p>
                  </a:txBody>
                  <a:tcPr/>
                </a:tc>
                <a:extLst>
                  <a:ext uri="{0D108BD9-81ED-4DB2-BD59-A6C34878D82A}">
                    <a16:rowId xmlns:a16="http://schemas.microsoft.com/office/drawing/2014/main" val="10000"/>
                  </a:ext>
                </a:extLst>
              </a:tr>
              <a:tr h="1542039">
                <a:tc>
                  <a:txBody>
                    <a:bodyPr/>
                    <a:lstStyle/>
                    <a:p>
                      <a:pPr algn="ctr"/>
                      <a:r>
                        <a:rPr lang="en-US" sz="1800" dirty="0"/>
                        <a:t>General Schedule (GS) -10                                                                                          Step Scale</a:t>
                      </a:r>
                      <a:endParaRPr lang="en-US" dirty="0">
                        <a:solidFill>
                          <a:schemeClr val="tx1"/>
                        </a:solidFill>
                      </a:endParaRPr>
                    </a:p>
                  </a:txBody>
                  <a:tcPr/>
                </a:tc>
                <a:tc>
                  <a:txBody>
                    <a:bodyPr/>
                    <a:lstStyle/>
                    <a:p>
                      <a:pPr algn="ctr"/>
                      <a:r>
                        <a:rPr lang="en-US" sz="1800" dirty="0"/>
                        <a:t>1 to 2   2 to 3   3 to 4</a:t>
                      </a:r>
                    </a:p>
                    <a:p>
                      <a:pPr algn="ctr"/>
                      <a:r>
                        <a:rPr lang="en-US" sz="1800" dirty="0"/>
                        <a:t>4 to 5   5 to 6   6 to 7</a:t>
                      </a:r>
                    </a:p>
                    <a:p>
                      <a:pPr algn="ctr"/>
                      <a:r>
                        <a:rPr lang="en-US" sz="1800" dirty="0"/>
                        <a:t>7 to 8   8 to 9   9 to 10</a:t>
                      </a:r>
                      <a:endParaRPr lang="en-US" dirty="0">
                        <a:solidFill>
                          <a:schemeClr val="tx1"/>
                        </a:solidFill>
                      </a:endParaRPr>
                    </a:p>
                  </a:txBody>
                  <a:tcPr/>
                </a:tc>
                <a:tc>
                  <a:txBody>
                    <a:bodyPr/>
                    <a:lstStyle/>
                    <a:p>
                      <a:pPr algn="ctr"/>
                      <a:r>
                        <a:rPr lang="en-US" dirty="0"/>
                        <a:t>1 Year</a:t>
                      </a:r>
                    </a:p>
                    <a:p>
                      <a:pPr algn="ctr"/>
                      <a:r>
                        <a:rPr lang="en-US" dirty="0"/>
                        <a:t>2 Years</a:t>
                      </a:r>
                    </a:p>
                    <a:p>
                      <a:pPr algn="ctr"/>
                      <a:r>
                        <a:rPr lang="en-US" dirty="0"/>
                        <a:t>3 Years</a:t>
                      </a:r>
                      <a:endParaRPr lang="en-US" dirty="0">
                        <a:solidFill>
                          <a:schemeClr val="tx1"/>
                        </a:solidFill>
                      </a:endParaRPr>
                    </a:p>
                  </a:txBody>
                  <a:tcPr/>
                </a:tc>
                <a:extLst>
                  <a:ext uri="{0D108BD9-81ED-4DB2-BD59-A6C34878D82A}">
                    <a16:rowId xmlns:a16="http://schemas.microsoft.com/office/drawing/2014/main" val="10001"/>
                  </a:ext>
                </a:extLst>
              </a:tr>
              <a:tr h="1542039">
                <a:tc>
                  <a:txBody>
                    <a:bodyPr/>
                    <a:lstStyle/>
                    <a:p>
                      <a:pPr algn="ctr"/>
                      <a:r>
                        <a:rPr lang="en-US" sz="1800" dirty="0"/>
                        <a:t>Wage System (WG, WL, WS)</a:t>
                      </a:r>
                      <a:r>
                        <a:rPr lang="en-US" sz="1800" baseline="0" dirty="0"/>
                        <a:t>  - 5 Step Scale</a:t>
                      </a:r>
                    </a:p>
                    <a:p>
                      <a:pPr algn="ctr"/>
                      <a:r>
                        <a:rPr lang="en-US" sz="1800" dirty="0"/>
                        <a:t>	 </a:t>
                      </a:r>
                      <a:endParaRPr lang="en-US" dirty="0">
                        <a:solidFill>
                          <a:schemeClr val="tx1"/>
                        </a:solidFill>
                      </a:endParaRPr>
                    </a:p>
                  </a:txBody>
                  <a:tcPr/>
                </a:tc>
                <a:tc>
                  <a:txBody>
                    <a:bodyPr/>
                    <a:lstStyle/>
                    <a:p>
                      <a:pPr algn="ctr"/>
                      <a:r>
                        <a:rPr lang="en-US" sz="1800" dirty="0"/>
                        <a:t>1 to 2</a:t>
                      </a:r>
                    </a:p>
                    <a:p>
                      <a:pPr algn="ctr"/>
                      <a:r>
                        <a:rPr lang="en-US" sz="1800" dirty="0"/>
                        <a:t>2 to 3</a:t>
                      </a:r>
                    </a:p>
                    <a:p>
                      <a:pPr algn="ctr"/>
                      <a:r>
                        <a:rPr lang="en-US" sz="1800" dirty="0"/>
                        <a:t>3 to 4  &amp;  4 to 5</a:t>
                      </a:r>
                      <a:endParaRPr lang="en-US" dirty="0">
                        <a:solidFill>
                          <a:schemeClr val="tx1"/>
                        </a:solidFill>
                      </a:endParaRPr>
                    </a:p>
                  </a:txBody>
                  <a:tcPr/>
                </a:tc>
                <a:tc>
                  <a:txBody>
                    <a:bodyPr/>
                    <a:lstStyle/>
                    <a:p>
                      <a:pPr algn="ctr"/>
                      <a:r>
                        <a:rPr lang="en-US" dirty="0"/>
                        <a:t>26  Wk’s</a:t>
                      </a:r>
                    </a:p>
                    <a:p>
                      <a:pPr algn="ctr"/>
                      <a:r>
                        <a:rPr lang="en-US" dirty="0"/>
                        <a:t>78  Wk’s</a:t>
                      </a:r>
                    </a:p>
                    <a:p>
                      <a:pPr algn="ctr"/>
                      <a:r>
                        <a:rPr lang="en-US" dirty="0"/>
                        <a:t>104 Wk’s</a:t>
                      </a:r>
                      <a:endParaRPr lang="en-US" dirty="0">
                        <a:solidFill>
                          <a:schemeClr val="tx1"/>
                        </a:solidFill>
                      </a:endParaRPr>
                    </a:p>
                  </a:txBody>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0" name="Straight Connector 9"/>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648470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87638" y="800019"/>
            <a:ext cx="6816725" cy="770382"/>
          </a:xfrm>
        </p:spPr>
        <p:txBody>
          <a:bodyPr>
            <a:normAutofit/>
          </a:bodyPr>
          <a:lstStyle/>
          <a:p>
            <a:r>
              <a:rPr lang="en-US" sz="4000" b="1" dirty="0">
                <a:latin typeface="+mn-lt"/>
              </a:rPr>
              <a:t>Leave Accrual</a:t>
            </a:r>
          </a:p>
        </p:txBody>
      </p:sp>
      <p:graphicFrame>
        <p:nvGraphicFramePr>
          <p:cNvPr id="4" name="Table 3"/>
          <p:cNvGraphicFramePr>
            <a:graphicFrameLocks noGrp="1"/>
          </p:cNvGraphicFramePr>
          <p:nvPr>
            <p:extLst>
              <p:ext uri="{D42A27DB-BD31-4B8C-83A1-F6EECF244321}">
                <p14:modId xmlns:p14="http://schemas.microsoft.com/office/powerpoint/2010/main" val="2017501431"/>
              </p:ext>
            </p:extLst>
          </p:nvPr>
        </p:nvGraphicFramePr>
        <p:xfrm>
          <a:off x="647924" y="1684546"/>
          <a:ext cx="10824606" cy="3256909"/>
        </p:xfrm>
        <a:graphic>
          <a:graphicData uri="http://schemas.openxmlformats.org/drawingml/2006/table">
            <a:tbl>
              <a:tblPr firstRow="1" bandRow="1">
                <a:tableStyleId>{D7AC3CCA-C797-4891-BE02-D94E43425B78}</a:tableStyleId>
              </a:tblPr>
              <a:tblGrid>
                <a:gridCol w="2347189">
                  <a:extLst>
                    <a:ext uri="{9D8B030D-6E8A-4147-A177-3AD203B41FA5}">
                      <a16:colId xmlns:a16="http://schemas.microsoft.com/office/drawing/2014/main" val="20000"/>
                    </a:ext>
                  </a:extLst>
                </a:gridCol>
                <a:gridCol w="3646387">
                  <a:extLst>
                    <a:ext uri="{9D8B030D-6E8A-4147-A177-3AD203B41FA5}">
                      <a16:colId xmlns:a16="http://schemas.microsoft.com/office/drawing/2014/main" val="20001"/>
                    </a:ext>
                  </a:extLst>
                </a:gridCol>
                <a:gridCol w="2374909">
                  <a:extLst>
                    <a:ext uri="{9D8B030D-6E8A-4147-A177-3AD203B41FA5}">
                      <a16:colId xmlns:a16="http://schemas.microsoft.com/office/drawing/2014/main" val="20002"/>
                    </a:ext>
                  </a:extLst>
                </a:gridCol>
                <a:gridCol w="2456121">
                  <a:extLst>
                    <a:ext uri="{9D8B030D-6E8A-4147-A177-3AD203B41FA5}">
                      <a16:colId xmlns:a16="http://schemas.microsoft.com/office/drawing/2014/main" val="20003"/>
                    </a:ext>
                  </a:extLst>
                </a:gridCol>
              </a:tblGrid>
              <a:tr h="760968">
                <a:tc>
                  <a:txBody>
                    <a:bodyPr/>
                    <a:lstStyle/>
                    <a:p>
                      <a:pPr algn="ctr"/>
                      <a:r>
                        <a:rPr lang="en-US" sz="2400" dirty="0"/>
                        <a:t>Leave Type</a:t>
                      </a:r>
                      <a:endParaRPr lang="en-US" sz="2400" dirty="0">
                        <a:solidFill>
                          <a:schemeClr val="tx1"/>
                        </a:solidFill>
                      </a:endParaRPr>
                    </a:p>
                  </a:txBody>
                  <a:tcPr/>
                </a:tc>
                <a:tc>
                  <a:txBody>
                    <a:bodyPr/>
                    <a:lstStyle/>
                    <a:p>
                      <a:pPr algn="ctr"/>
                      <a:r>
                        <a:rPr lang="en-US" sz="2400" dirty="0"/>
                        <a:t>HRS PER PAY PD</a:t>
                      </a:r>
                      <a:endParaRPr lang="en-US" sz="2400" dirty="0">
                        <a:solidFill>
                          <a:schemeClr val="tx1"/>
                        </a:solidFill>
                      </a:endParaRPr>
                    </a:p>
                  </a:txBody>
                  <a:tcPr/>
                </a:tc>
                <a:tc>
                  <a:txBody>
                    <a:bodyPr/>
                    <a:lstStyle/>
                    <a:p>
                      <a:pPr algn="ctr"/>
                      <a:r>
                        <a:rPr lang="en-US" sz="2400" dirty="0"/>
                        <a:t>YRS SERVICE</a:t>
                      </a:r>
                      <a:endParaRPr lang="en-US" sz="2400" dirty="0">
                        <a:solidFill>
                          <a:schemeClr val="tx1"/>
                        </a:solidFill>
                      </a:endParaRPr>
                    </a:p>
                  </a:txBody>
                  <a:tcPr/>
                </a:tc>
                <a:tc>
                  <a:txBody>
                    <a:bodyPr/>
                    <a:lstStyle/>
                    <a:p>
                      <a:pPr algn="ctr"/>
                      <a:r>
                        <a:rPr lang="en-US" sz="2400" dirty="0"/>
                        <a:t>MAX ACCUMULATION</a:t>
                      </a:r>
                      <a:endParaRPr lang="en-US" sz="2400" dirty="0">
                        <a:solidFill>
                          <a:schemeClr val="tx1"/>
                        </a:solidFill>
                      </a:endParaRPr>
                    </a:p>
                  </a:txBody>
                  <a:tcPr/>
                </a:tc>
                <a:extLst>
                  <a:ext uri="{0D108BD9-81ED-4DB2-BD59-A6C34878D82A}">
                    <a16:rowId xmlns:a16="http://schemas.microsoft.com/office/drawing/2014/main" val="10000"/>
                  </a:ext>
                </a:extLst>
              </a:tr>
              <a:tr h="1574967">
                <a:tc>
                  <a:txBody>
                    <a:bodyPr/>
                    <a:lstStyle/>
                    <a:p>
                      <a:pPr algn="ctr"/>
                      <a:r>
                        <a:rPr lang="en-US" sz="1800" dirty="0"/>
                        <a:t>ANNUAL LEAVE </a:t>
                      </a:r>
                      <a:endParaRPr lang="en-US" dirty="0">
                        <a:solidFill>
                          <a:schemeClr val="tx1"/>
                        </a:solidFill>
                      </a:endParaRPr>
                    </a:p>
                  </a:txBody>
                  <a:tcPr/>
                </a:tc>
                <a:tc>
                  <a:txBody>
                    <a:bodyPr/>
                    <a:lstStyle/>
                    <a:p>
                      <a:pPr algn="ctr"/>
                      <a:r>
                        <a:rPr lang="en-US" dirty="0"/>
                        <a:t>4 hours for each pay period</a:t>
                      </a:r>
                    </a:p>
                    <a:p>
                      <a:pPr algn="ctr"/>
                      <a:endParaRPr lang="en-US" dirty="0"/>
                    </a:p>
                    <a:p>
                      <a:pPr algn="ctr"/>
                      <a:r>
                        <a:rPr lang="en-US" dirty="0"/>
                        <a:t>6 hours for each pay period</a:t>
                      </a:r>
                    </a:p>
                    <a:p>
                      <a:pPr algn="ctr"/>
                      <a:endParaRPr lang="en-US" dirty="0"/>
                    </a:p>
                    <a:p>
                      <a:pPr algn="ctr"/>
                      <a:r>
                        <a:rPr lang="en-US" dirty="0"/>
                        <a:t>1 day (8 hours) for each pay period</a:t>
                      </a:r>
                    </a:p>
                    <a:p>
                      <a:pPr algn="ctr"/>
                      <a:endParaRPr lang="en-US" dirty="0">
                        <a:solidFill>
                          <a:schemeClr val="tx1"/>
                        </a:solidFill>
                      </a:endParaRPr>
                    </a:p>
                  </a:txBody>
                  <a:tcPr/>
                </a:tc>
                <a:tc>
                  <a:txBody>
                    <a:bodyPr/>
                    <a:lstStyle/>
                    <a:p>
                      <a:pPr algn="ctr"/>
                      <a:r>
                        <a:rPr lang="en-US" dirty="0"/>
                        <a:t>0 to 3  Years</a:t>
                      </a:r>
                    </a:p>
                    <a:p>
                      <a:pPr algn="ctr"/>
                      <a:endParaRPr lang="en-US" dirty="0"/>
                    </a:p>
                    <a:p>
                      <a:pPr algn="ctr"/>
                      <a:r>
                        <a:rPr lang="en-US" dirty="0"/>
                        <a:t>3</a:t>
                      </a:r>
                      <a:r>
                        <a:rPr lang="en-US" baseline="0" dirty="0"/>
                        <a:t> to 15</a:t>
                      </a:r>
                      <a:r>
                        <a:rPr lang="en-US" dirty="0"/>
                        <a:t> Years</a:t>
                      </a:r>
                    </a:p>
                    <a:p>
                      <a:pPr algn="ctr"/>
                      <a:endParaRPr lang="en-US" dirty="0"/>
                    </a:p>
                    <a:p>
                      <a:pPr algn="ctr"/>
                      <a:r>
                        <a:rPr lang="en-US" dirty="0"/>
                        <a:t>15 Years +</a:t>
                      </a:r>
                      <a:endParaRPr lang="en-US" dirty="0">
                        <a:solidFill>
                          <a:schemeClr val="tx1"/>
                        </a:solidFill>
                      </a:endParaRPr>
                    </a:p>
                  </a:txBody>
                  <a:tcPr/>
                </a:tc>
                <a:tc>
                  <a:txBody>
                    <a:bodyPr/>
                    <a:lstStyle/>
                    <a:p>
                      <a:pPr algn="ctr"/>
                      <a:endParaRPr lang="en-US" dirty="0"/>
                    </a:p>
                    <a:p>
                      <a:pPr algn="ctr"/>
                      <a:endParaRPr lang="en-US" dirty="0"/>
                    </a:p>
                    <a:p>
                      <a:pPr algn="ctr"/>
                      <a:r>
                        <a:rPr lang="en-US" dirty="0"/>
                        <a:t>240 hours or 360 hours</a:t>
                      </a:r>
                    </a:p>
                    <a:p>
                      <a:pPr algn="ctr"/>
                      <a:r>
                        <a:rPr lang="en-US" dirty="0"/>
                        <a:t>5 U.S.C 6304(b))</a:t>
                      </a:r>
                      <a:endParaRPr lang="en-US" dirty="0">
                        <a:solidFill>
                          <a:schemeClr val="tx1"/>
                        </a:solidFill>
                      </a:endParaRPr>
                    </a:p>
                  </a:txBody>
                  <a:tcPr/>
                </a:tc>
                <a:extLst>
                  <a:ext uri="{0D108BD9-81ED-4DB2-BD59-A6C34878D82A}">
                    <a16:rowId xmlns:a16="http://schemas.microsoft.com/office/drawing/2014/main" val="10001"/>
                  </a:ext>
                </a:extLst>
              </a:tr>
              <a:tr h="696589">
                <a:tc>
                  <a:txBody>
                    <a:bodyPr/>
                    <a:lstStyle/>
                    <a:p>
                      <a:pPr algn="ctr"/>
                      <a:endParaRPr lang="en-US" sz="1800" kern="1200" dirty="0"/>
                    </a:p>
                    <a:p>
                      <a:pPr algn="ctr"/>
                      <a:r>
                        <a:rPr lang="en-US" sz="1800" kern="1200" dirty="0"/>
                        <a:t>SICK LEAVE</a:t>
                      </a:r>
                      <a:endParaRPr lang="en-US" sz="1800" b="1" kern="1200" dirty="0">
                        <a:solidFill>
                          <a:schemeClr val="tx1"/>
                        </a:solidFill>
                        <a:latin typeface="+mn-lt"/>
                        <a:ea typeface="+mn-ea"/>
                        <a:cs typeface="+mn-cs"/>
                      </a:endParaRPr>
                    </a:p>
                  </a:txBody>
                  <a:tcPr/>
                </a:tc>
                <a:tc>
                  <a:txBody>
                    <a:bodyPr/>
                    <a:lstStyle/>
                    <a:p>
                      <a:pPr algn="ctr"/>
                      <a:endParaRPr lang="en-US" sz="1800" dirty="0"/>
                    </a:p>
                    <a:p>
                      <a:pPr algn="ctr"/>
                      <a:r>
                        <a:rPr lang="en-US" sz="1800" dirty="0"/>
                        <a:t>4 hours</a:t>
                      </a:r>
                      <a:endParaRPr lang="en-US" dirty="0">
                        <a:solidFill>
                          <a:schemeClr val="tx1"/>
                        </a:solidFill>
                      </a:endParaRPr>
                    </a:p>
                  </a:txBody>
                  <a:tcPr/>
                </a:tc>
                <a:tc>
                  <a:txBody>
                    <a:bodyPr/>
                    <a:lstStyle/>
                    <a:p>
                      <a:pPr algn="ctr"/>
                      <a:endParaRPr lang="en-US" dirty="0"/>
                    </a:p>
                    <a:p>
                      <a:pPr algn="ctr"/>
                      <a:r>
                        <a:rPr lang="en-US" dirty="0"/>
                        <a:t>ALL</a:t>
                      </a:r>
                      <a:endParaRPr lang="en-US" dirty="0">
                        <a:solidFill>
                          <a:schemeClr val="tx1"/>
                        </a:solidFill>
                      </a:endParaRPr>
                    </a:p>
                  </a:txBody>
                  <a:tcPr/>
                </a:tc>
                <a:tc>
                  <a:txBody>
                    <a:bodyPr/>
                    <a:lstStyle/>
                    <a:p>
                      <a:pPr algn="ctr"/>
                      <a:endParaRPr lang="en-US" dirty="0"/>
                    </a:p>
                    <a:p>
                      <a:pPr algn="ctr"/>
                      <a:r>
                        <a:rPr lang="en-US" dirty="0"/>
                        <a:t>None</a:t>
                      </a:r>
                      <a:endParaRPr lang="en-US" dirty="0">
                        <a:solidFill>
                          <a:schemeClr val="tx1"/>
                        </a:solidFill>
                      </a:endParaRPr>
                    </a:p>
                  </a:txBody>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graphicFrame>
        <p:nvGraphicFramePr>
          <p:cNvPr id="9" name="Table 8"/>
          <p:cNvGraphicFramePr>
            <a:graphicFrameLocks noGrp="1"/>
          </p:cNvGraphicFramePr>
          <p:nvPr>
            <p:extLst>
              <p:ext uri="{D42A27DB-BD31-4B8C-83A1-F6EECF244321}">
                <p14:modId xmlns:p14="http://schemas.microsoft.com/office/powerpoint/2010/main" val="3535873456"/>
              </p:ext>
            </p:extLst>
          </p:nvPr>
        </p:nvGraphicFramePr>
        <p:xfrm>
          <a:off x="647924" y="4905382"/>
          <a:ext cx="10824606" cy="1821254"/>
        </p:xfrm>
        <a:graphic>
          <a:graphicData uri="http://schemas.openxmlformats.org/drawingml/2006/table">
            <a:tbl>
              <a:tblPr firstRow="1" bandRow="1">
                <a:tableStyleId>{D7AC3CCA-C797-4891-BE02-D94E43425B78}</a:tableStyleId>
              </a:tblPr>
              <a:tblGrid>
                <a:gridCol w="6847385">
                  <a:extLst>
                    <a:ext uri="{9D8B030D-6E8A-4147-A177-3AD203B41FA5}">
                      <a16:colId xmlns:a16="http://schemas.microsoft.com/office/drawing/2014/main" val="20000"/>
                    </a:ext>
                  </a:extLst>
                </a:gridCol>
                <a:gridCol w="3977221">
                  <a:extLst>
                    <a:ext uri="{9D8B030D-6E8A-4147-A177-3AD203B41FA5}">
                      <a16:colId xmlns:a16="http://schemas.microsoft.com/office/drawing/2014/main" val="20001"/>
                    </a:ext>
                  </a:extLst>
                </a:gridCol>
              </a:tblGrid>
              <a:tr h="509090">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u="none" strike="noStrike" kern="1200" cap="none" spc="0" normalizeH="0" baseline="0" noProof="0" dirty="0">
                          <a:ln>
                            <a:noFill/>
                          </a:ln>
                          <a:effectLst/>
                          <a:uLnTx/>
                          <a:uFillTx/>
                        </a:rPr>
                        <a:t>Maximum Accumulation </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a:tc>
                <a:tc hMerge="1">
                  <a:txBody>
                    <a:bodyPr/>
                    <a:lstStyle/>
                    <a:p>
                      <a:pPr algn="ctr"/>
                      <a:endParaRPr lang="en-US" sz="2400" dirty="0">
                        <a:solidFill>
                          <a:schemeClr val="tx1"/>
                        </a:solidFill>
                      </a:endParaRPr>
                    </a:p>
                  </a:txBody>
                  <a:tcPr/>
                </a:tc>
                <a:extLst>
                  <a:ext uri="{0D108BD9-81ED-4DB2-BD59-A6C34878D82A}">
                    <a16:rowId xmlns:a16="http://schemas.microsoft.com/office/drawing/2014/main" val="10000"/>
                  </a:ext>
                </a:extLst>
              </a:tr>
              <a:tr h="1072018">
                <a:tc>
                  <a:txBody>
                    <a:bodyPr/>
                    <a:lstStyle/>
                    <a:p>
                      <a:pPr algn="ctr"/>
                      <a:r>
                        <a:rPr lang="en-US" sz="1800" dirty="0"/>
                        <a:t>ANNUAL LEAVE </a:t>
                      </a: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t>(Certain employees stationed overseas are authorized up to 360 hrs)</a:t>
                      </a:r>
                      <a:endParaRPr lang="en-US" sz="1800" dirty="0">
                        <a:solidFill>
                          <a:schemeClr val="tx1"/>
                        </a:solidFill>
                      </a:endParaRPr>
                    </a:p>
                  </a:txBody>
                  <a:tcPr/>
                </a:tc>
                <a:tc>
                  <a:txBody>
                    <a:bodyPr/>
                    <a:lstStyle/>
                    <a:p>
                      <a:pPr marL="0" marR="0" algn="ctr">
                        <a:lnSpc>
                          <a:spcPct val="115000"/>
                        </a:lnSpc>
                        <a:spcBef>
                          <a:spcPts val="0"/>
                        </a:spcBef>
                        <a:spcAft>
                          <a:spcPts val="0"/>
                        </a:spcAft>
                      </a:pPr>
                      <a:r>
                        <a:rPr lang="en-US" sz="1800" dirty="0"/>
                        <a:t>240</a:t>
                      </a:r>
                      <a:r>
                        <a:rPr lang="en-US" sz="1800" baseline="0" dirty="0"/>
                        <a:t> H</a:t>
                      </a:r>
                      <a:r>
                        <a:rPr lang="en-US" sz="1800" dirty="0"/>
                        <a:t>RS</a:t>
                      </a:r>
                      <a:r>
                        <a:rPr lang="en-US" sz="1800" baseline="0" dirty="0"/>
                        <a:t> </a:t>
                      </a:r>
                    </a:p>
                    <a:p>
                      <a:pPr marL="0" marR="0" algn="ctr">
                        <a:lnSpc>
                          <a:spcPct val="115000"/>
                        </a:lnSpc>
                        <a:spcBef>
                          <a:spcPts val="0"/>
                        </a:spcBef>
                        <a:spcAft>
                          <a:spcPts val="0"/>
                        </a:spcAft>
                      </a:pPr>
                      <a:r>
                        <a:rPr lang="en-US" sz="1800" dirty="0"/>
                        <a:t>OR</a:t>
                      </a:r>
                    </a:p>
                    <a:p>
                      <a:pPr marL="0" marR="0" algn="ctr">
                        <a:lnSpc>
                          <a:spcPct val="115000"/>
                        </a:lnSpc>
                        <a:spcBef>
                          <a:spcPts val="0"/>
                        </a:spcBef>
                        <a:spcAft>
                          <a:spcPts val="0"/>
                        </a:spcAft>
                      </a:pPr>
                      <a:r>
                        <a:rPr lang="en-US" sz="1800" dirty="0"/>
                        <a:t>360 HRS</a:t>
                      </a:r>
                      <a:endParaRPr lang="en-US" dirty="0"/>
                    </a:p>
                    <a:p>
                      <a:pPr algn="ctr"/>
                      <a:endParaRPr lang="en-US" dirty="0">
                        <a:solidFill>
                          <a:schemeClr val="tx1"/>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85229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87638" y="800019"/>
            <a:ext cx="6816725" cy="770382"/>
          </a:xfrm>
        </p:spPr>
        <p:txBody>
          <a:bodyPr>
            <a:normAutofit/>
          </a:bodyPr>
          <a:lstStyle/>
          <a:p>
            <a:r>
              <a:rPr lang="en-US" sz="4000" b="1" dirty="0">
                <a:latin typeface="+mn-lt"/>
                <a:cs typeface="Arial" panose="020B0604020202020204" pitchFamily="34" charset="0"/>
              </a:rPr>
              <a:t>Disable Vet Leave (DVL)</a:t>
            </a:r>
            <a:endParaRPr lang="en-US" sz="4000" b="1" dirty="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3" name="Content Placeholder 8"/>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On November 5, 2015, the President signed the Wounded Warriors Federal Leave Act of 2015 (Pub. L. 114-75). The Act adds section 6329 to title 5, United States Code. This new section provides a separate new leave category, to be known as "disabled veteran leave“.</a:t>
            </a:r>
          </a:p>
          <a:p>
            <a:r>
              <a:rPr lang="en-US" dirty="0">
                <a:latin typeface="Arial" panose="020B0604020202020204" pitchFamily="34" charset="0"/>
                <a:cs typeface="Arial" panose="020B0604020202020204" pitchFamily="34" charset="0"/>
              </a:rPr>
              <a:t>Congress was concerned that veterans with a service-connected disability rating of 30 percent or more who have zero hours of accrued sick leave when newly hired in a civilian position in the Federal Government. Congress wanted such newly-hired veterans to have immediate access to up to 13 days (104 hours) of paid leave so that they did not have to take unpaid leave for treatment of their service-connected injuries.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01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87638" y="800019"/>
            <a:ext cx="6816725" cy="770382"/>
          </a:xfrm>
        </p:spPr>
        <p:txBody>
          <a:bodyPr>
            <a:normAutofit/>
          </a:bodyPr>
          <a:lstStyle/>
          <a:p>
            <a:r>
              <a:rPr lang="en-US" sz="4000" b="1" dirty="0">
                <a:latin typeface="+mn-lt"/>
                <a:cs typeface="Arial" panose="020B0604020202020204" pitchFamily="34" charset="0"/>
              </a:rPr>
              <a:t>Disable Vet Leave (DVL)</a:t>
            </a:r>
            <a:endParaRPr lang="en-US" sz="4000" b="1" dirty="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8" name="Content Placeholder 8"/>
          <p:cNvSpPr txBox="1">
            <a:spLocks/>
          </p:cNvSpPr>
          <p:nvPr/>
        </p:nvSpPr>
        <p:spPr>
          <a:xfrm>
            <a:off x="838200" y="1825625"/>
            <a:ext cx="10515600" cy="435133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600" b="1" dirty="0">
                <a:latin typeface="Arial" panose="020B0604020202020204" pitchFamily="34" charset="0"/>
                <a:cs typeface="Arial" panose="020B0604020202020204" pitchFamily="34" charset="0"/>
              </a:rPr>
              <a:t>KEY POINTS:</a:t>
            </a:r>
          </a:p>
          <a:p>
            <a:r>
              <a:rPr lang="en-US" sz="2600" dirty="0">
                <a:latin typeface="Arial" panose="020B0604020202020204" pitchFamily="34" charset="0"/>
                <a:cs typeface="Arial" panose="020B0604020202020204" pitchFamily="34" charset="0"/>
              </a:rPr>
              <a:t>Disabled veteran leave (DVL) is a separate leave category and provides 104 hours of leave upfront.</a:t>
            </a:r>
          </a:p>
          <a:p>
            <a:r>
              <a:rPr lang="en-US" sz="2600" dirty="0">
                <a:latin typeface="Arial" panose="020B0604020202020204" pitchFamily="34" charset="0"/>
                <a:cs typeface="Arial" panose="020B0604020202020204" pitchFamily="34" charset="0"/>
              </a:rPr>
              <a:t>This new leave category is a one-time benefit and is limited to a 12 month period.</a:t>
            </a:r>
          </a:p>
          <a:p>
            <a:r>
              <a:rPr lang="en-US" sz="2600" dirty="0">
                <a:latin typeface="Arial" panose="020B0604020202020204" pitchFamily="34" charset="0"/>
                <a:cs typeface="Arial" panose="020B0604020202020204" pitchFamily="34" charset="0"/>
              </a:rPr>
              <a:t>DVL not used during the benefit period may not be carried over to subsequent years and will be forfeited.</a:t>
            </a:r>
          </a:p>
          <a:p>
            <a:r>
              <a:rPr lang="en-US" sz="2600" dirty="0">
                <a:latin typeface="Arial" panose="020B0604020202020204" pitchFamily="34" charset="0"/>
                <a:cs typeface="Arial" panose="020B0604020202020204" pitchFamily="34" charset="0"/>
              </a:rPr>
              <a:t>Once an employee has exhausted the leave benefit and/or the one year has passed, he or she will not have any further entitlements to the benefit.</a:t>
            </a:r>
          </a:p>
          <a:p>
            <a:r>
              <a:rPr lang="en-US" sz="2600" dirty="0">
                <a:latin typeface="Arial" panose="020B0604020202020204" pitchFamily="34" charset="0"/>
                <a:cs typeface="Arial" panose="020B0604020202020204" pitchFamily="34" charset="0"/>
              </a:rPr>
              <a:t>The leave benefit is one time only benefit for the employee’s Federal civilian service career – to include return to federal service after a break in service.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06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92600" y="1122983"/>
            <a:ext cx="3606800" cy="665607"/>
          </a:xfrm>
        </p:spPr>
        <p:txBody>
          <a:bodyPr>
            <a:normAutofit/>
          </a:bodyPr>
          <a:lstStyle/>
          <a:p>
            <a:r>
              <a:rPr lang="en-US" sz="4000" b="1" dirty="0">
                <a:latin typeface="+mn-lt"/>
              </a:rPr>
              <a:t>Home Leave</a:t>
            </a:r>
          </a:p>
        </p:txBody>
      </p:sp>
      <p:sp>
        <p:nvSpPr>
          <p:cNvPr id="16" name="TextBox 15"/>
          <p:cNvSpPr txBox="1"/>
          <p:nvPr/>
        </p:nvSpPr>
        <p:spPr>
          <a:xfrm>
            <a:off x="1707078" y="2130512"/>
            <a:ext cx="9979117" cy="4632037"/>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Ø"/>
            </a:pPr>
            <a:r>
              <a:rPr lang="en-US" sz="2800" dirty="0"/>
              <a:t>Granted in addition to regular annual leave</a:t>
            </a:r>
          </a:p>
          <a:p>
            <a:pPr marL="457200" indent="-457200">
              <a:spcBef>
                <a:spcPts val="600"/>
              </a:spcBef>
              <a:spcAft>
                <a:spcPts val="600"/>
              </a:spcAft>
              <a:buFont typeface="Wingdings" panose="05000000000000000000" pitchFamily="2" charset="2"/>
              <a:buChar char="Ø"/>
            </a:pPr>
            <a:r>
              <a:rPr lang="en-US" sz="2800" dirty="0"/>
              <a:t>Entitled to CONUS Hires and certain local hires qualify</a:t>
            </a:r>
          </a:p>
          <a:p>
            <a:pPr marL="457200" indent="-457200">
              <a:spcBef>
                <a:spcPts val="600"/>
              </a:spcBef>
              <a:spcAft>
                <a:spcPts val="600"/>
              </a:spcAft>
              <a:buFont typeface="Wingdings" panose="05000000000000000000" pitchFamily="2" charset="2"/>
              <a:buChar char="Ø"/>
            </a:pPr>
            <a:r>
              <a:rPr lang="en-US" sz="2800" dirty="0"/>
              <a:t>May be used after 24 months of continuous service overseas</a:t>
            </a:r>
          </a:p>
          <a:p>
            <a:pPr>
              <a:spcBef>
                <a:spcPts val="600"/>
              </a:spcBef>
              <a:spcAft>
                <a:spcPts val="600"/>
              </a:spcAft>
            </a:pPr>
            <a:r>
              <a:rPr lang="en-US" sz="2400" dirty="0"/>
              <a:t>       (This is a one time occurrence)</a:t>
            </a:r>
          </a:p>
          <a:p>
            <a:pPr marL="457200" indent="-457200">
              <a:spcBef>
                <a:spcPts val="600"/>
              </a:spcBef>
              <a:spcAft>
                <a:spcPts val="600"/>
              </a:spcAft>
              <a:buFont typeface="Wingdings" panose="05000000000000000000" pitchFamily="2" charset="2"/>
              <a:buChar char="Ø"/>
            </a:pPr>
            <a:r>
              <a:rPr lang="en-US" sz="2800" dirty="0"/>
              <a:t>May be used in combination with other leave</a:t>
            </a:r>
          </a:p>
          <a:p>
            <a:pPr marL="457200" indent="-457200">
              <a:spcBef>
                <a:spcPts val="600"/>
              </a:spcBef>
              <a:spcAft>
                <a:spcPts val="600"/>
              </a:spcAft>
              <a:buFont typeface="Wingdings" panose="05000000000000000000" pitchFamily="2" charset="2"/>
              <a:buChar char="Ø"/>
            </a:pPr>
            <a:r>
              <a:rPr lang="en-US" sz="2800" dirty="0"/>
              <a:t>Accrual Rates: 5 days per year on your LES</a:t>
            </a:r>
            <a:r>
              <a:rPr lang="en-US" sz="2000" dirty="0"/>
              <a:t> </a:t>
            </a:r>
            <a:endParaRPr lang="en-US" sz="2800" dirty="0"/>
          </a:p>
          <a:p>
            <a:pPr marL="457200" indent="-457200">
              <a:buFont typeface="Wingdings" panose="05000000000000000000" pitchFamily="2" charset="2"/>
              <a:buChar char="Ø"/>
            </a:pPr>
            <a:r>
              <a:rPr lang="en-US" sz="2800" dirty="0"/>
              <a:t>For use </a:t>
            </a:r>
            <a:r>
              <a:rPr lang="en-US" sz="2800" b="1" u="sng" dirty="0"/>
              <a:t>ONLY</a:t>
            </a:r>
            <a:r>
              <a:rPr lang="en-US" sz="2800" dirty="0"/>
              <a:t> in USA or US Territories</a:t>
            </a:r>
          </a:p>
          <a:p>
            <a:r>
              <a:rPr lang="en-US" sz="2400" dirty="0"/>
              <a:t>	</a:t>
            </a:r>
            <a:r>
              <a:rPr lang="en-US" dirty="0"/>
              <a:t>(If you are returning overseas and have a previous balance, this </a:t>
            </a:r>
          </a:p>
          <a:p>
            <a:r>
              <a:rPr lang="en-US" dirty="0"/>
              <a:t>	should repopulate on your LES. If not, please contact payroll)</a:t>
            </a:r>
          </a:p>
        </p:txBody>
      </p:sp>
      <p:pic>
        <p:nvPicPr>
          <p:cNvPr id="2" name="Picture 1"/>
          <p:cNvPicPr>
            <a:picLocks noChangeAspect="1"/>
          </p:cNvPicPr>
          <p:nvPr/>
        </p:nvPicPr>
        <p:blipFill>
          <a:blip r:embed="rId3"/>
          <a:stretch>
            <a:fillRect/>
          </a:stretch>
        </p:blipFill>
        <p:spPr>
          <a:xfrm>
            <a:off x="9387051" y="3832058"/>
            <a:ext cx="2438399" cy="243839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7" name="Straight Connector 16"/>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1654358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87638" y="800019"/>
            <a:ext cx="6816725" cy="770382"/>
          </a:xfrm>
        </p:spPr>
        <p:txBody>
          <a:bodyPr>
            <a:normAutofit/>
          </a:bodyPr>
          <a:lstStyle/>
          <a:p>
            <a:r>
              <a:rPr lang="en-US" sz="4000" b="1" dirty="0">
                <a:solidFill>
                  <a:prstClr val="black"/>
                </a:solidFill>
                <a:latin typeface="+mn-lt"/>
                <a:cs typeface="Arial" panose="020B0604020202020204" pitchFamily="34" charset="0"/>
              </a:rPr>
              <a:t>Military Buy Back </a:t>
            </a:r>
            <a:endParaRPr lang="en-US" sz="4000" b="1" dirty="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9" name="Content Placeholder 8"/>
          <p:cNvSpPr txBox="1">
            <a:spLocks/>
          </p:cNvSpPr>
          <p:nvPr/>
        </p:nvSpPr>
        <p:spPr>
          <a:xfrm>
            <a:off x="838200" y="1862569"/>
            <a:ext cx="10515600" cy="435133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Prior Military Service Civilians</a:t>
            </a:r>
          </a:p>
          <a:p>
            <a:r>
              <a:rPr lang="en-US" dirty="0">
                <a:latin typeface="Arial" panose="020B0604020202020204" pitchFamily="34" charset="0"/>
                <a:cs typeface="Arial" panose="020B0604020202020204" pitchFamily="34" charset="0"/>
              </a:rPr>
              <a:t>If you are prior service military (non-retired), you may credit your military time to your civilian service retirement.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Step 1:  </a:t>
            </a:r>
            <a:r>
              <a:rPr lang="en-US" dirty="0">
                <a:latin typeface="Arial" panose="020B0604020202020204" pitchFamily="34" charset="0"/>
                <a:cs typeface="Arial" panose="020B0604020202020204" pitchFamily="34" charset="0"/>
              </a:rPr>
              <a:t>An RI20-97 form must be completed and sent to your Branch of Service for Active Duty verification.</a:t>
            </a:r>
          </a:p>
          <a:p>
            <a:r>
              <a:rPr lang="en-US" b="1" dirty="0">
                <a:latin typeface="Arial" panose="020B0604020202020204" pitchFamily="34" charset="0"/>
                <a:cs typeface="Arial" panose="020B0604020202020204" pitchFamily="34" charset="0"/>
              </a:rPr>
              <a:t>Step 2:  </a:t>
            </a:r>
            <a:r>
              <a:rPr lang="en-US" dirty="0">
                <a:latin typeface="Arial" panose="020B0604020202020204" pitchFamily="34" charset="0"/>
                <a:cs typeface="Arial" panose="020B0604020202020204" pitchFamily="34" charset="0"/>
              </a:rPr>
              <a:t>An SF-3108 must be submitted to Army Benefits Center (ABC). Step 3:  ABC will complete their portion and forward the form to DFAS.</a:t>
            </a:r>
          </a:p>
          <a:p>
            <a:r>
              <a:rPr lang="en-US" b="1" dirty="0">
                <a:latin typeface="Arial" panose="020B0604020202020204" pitchFamily="34" charset="0"/>
                <a:cs typeface="Arial" panose="020B0604020202020204" pitchFamily="34" charset="0"/>
              </a:rPr>
              <a:t>Step 4:  </a:t>
            </a:r>
            <a:r>
              <a:rPr lang="en-US" dirty="0">
                <a:latin typeface="Arial" panose="020B0604020202020204" pitchFamily="34" charset="0"/>
                <a:cs typeface="Arial" panose="020B0604020202020204" pitchFamily="34" charset="0"/>
              </a:rPr>
              <a:t>DFAS will send you a letter noting the total amount you would need to pay back to credit military time toward civilian retirement.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DFAS Military Service Earnings/Buy Back Estimator (unofficial estimate) @</a:t>
            </a:r>
          </a:p>
          <a:p>
            <a:r>
              <a:rPr lang="en-US" dirty="0">
                <a:latin typeface="Arial" panose="020B0604020202020204" pitchFamily="34" charset="0"/>
                <a:cs typeface="Arial" panose="020B0604020202020204" pitchFamily="34" charset="0"/>
              </a:rPr>
              <a:t>http://www.dfas.mil/civilianemployees/militaryservice/militaryservicedeposits/estimator.html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More information and instructions can be found @ www.abc.army.mil.</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381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74159" y="1069591"/>
            <a:ext cx="3618006" cy="641514"/>
          </a:xfrm>
        </p:spPr>
        <p:txBody>
          <a:bodyPr>
            <a:normAutofit/>
          </a:bodyPr>
          <a:lstStyle/>
          <a:p>
            <a:r>
              <a:rPr lang="en-US" sz="4000" b="1" dirty="0">
                <a:latin typeface="+mn-lt"/>
              </a:rPr>
              <a:t>Overseas Tour</a:t>
            </a:r>
          </a:p>
        </p:txBody>
      </p:sp>
      <p:sp>
        <p:nvSpPr>
          <p:cNvPr id="16" name="TextBox 15"/>
          <p:cNvSpPr txBox="1"/>
          <p:nvPr/>
        </p:nvSpPr>
        <p:spPr>
          <a:xfrm>
            <a:off x="1106442" y="2144785"/>
            <a:ext cx="9979117" cy="2400657"/>
          </a:xfrm>
          <a:prstGeom prst="rect">
            <a:avLst/>
          </a:prstGeom>
          <a:noFill/>
        </p:spPr>
        <p:txBody>
          <a:bodyPr wrap="square" rtlCol="0">
            <a:spAutoFit/>
          </a:bodyPr>
          <a:lstStyle/>
          <a:p>
            <a:pPr marL="457200" indent="-457200">
              <a:spcBef>
                <a:spcPts val="600"/>
              </a:spcBef>
              <a:spcAft>
                <a:spcPts val="1200"/>
              </a:spcAft>
              <a:buFont typeface="Wingdings" panose="05000000000000000000" pitchFamily="2" charset="2"/>
              <a:buChar char="Ø"/>
            </a:pPr>
            <a:r>
              <a:rPr lang="en-US" sz="2800" dirty="0"/>
              <a:t>Civilian employment in the competitive service in foreign areas shall be limited to a period of </a:t>
            </a:r>
            <a:r>
              <a:rPr lang="en-US" sz="2800" b="1" dirty="0"/>
              <a:t>5 </a:t>
            </a:r>
            <a:r>
              <a:rPr lang="en-US" sz="2800" dirty="0"/>
              <a:t>continuous years unless interrupted by at least </a:t>
            </a:r>
            <a:r>
              <a:rPr lang="en-US" sz="2800" b="1" dirty="0"/>
              <a:t>2 </a:t>
            </a:r>
            <a:r>
              <a:rPr lang="en-US" sz="2800" dirty="0"/>
              <a:t>years of physical presence in the United States or non foreign area</a:t>
            </a:r>
          </a:p>
          <a:p>
            <a:pPr algn="ctr"/>
            <a:r>
              <a:rPr lang="en-US" sz="2400" dirty="0"/>
              <a:t>	                          </a:t>
            </a:r>
            <a:r>
              <a:rPr lang="en-US" sz="2800" dirty="0"/>
              <a: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363432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935942" y="1078555"/>
            <a:ext cx="6320117" cy="632550"/>
          </a:xfrm>
        </p:spPr>
        <p:txBody>
          <a:bodyPr>
            <a:noAutofit/>
          </a:bodyPr>
          <a:lstStyle/>
          <a:p>
            <a:r>
              <a:rPr lang="en-US" sz="4000" b="1" dirty="0">
                <a:latin typeface="+mn-lt"/>
              </a:rPr>
              <a:t>Overseas Tour</a:t>
            </a:r>
          </a:p>
        </p:txBody>
      </p:sp>
      <p:sp>
        <p:nvSpPr>
          <p:cNvPr id="5" name="Rectangle 4"/>
          <p:cNvSpPr/>
          <p:nvPr/>
        </p:nvSpPr>
        <p:spPr>
          <a:xfrm>
            <a:off x="1264023" y="1690986"/>
            <a:ext cx="9502589" cy="4101123"/>
          </a:xfrm>
          <a:prstGeom prst="rect">
            <a:avLst/>
          </a:prstGeom>
        </p:spPr>
        <p:txBody>
          <a:bodyPr wrap="square">
            <a:spAutoFit/>
          </a:bodyPr>
          <a:lstStyle/>
          <a:p>
            <a:endParaRPr lang="en-US" sz="1050" dirty="0">
              <a:latin typeface="Calibri" panose="020F0502020204030204" pitchFamily="34" charset="0"/>
            </a:endParaRPr>
          </a:p>
          <a:p>
            <a:pPr marL="342900" indent="-342900">
              <a:spcBef>
                <a:spcPts val="600"/>
              </a:spcBef>
              <a:spcAft>
                <a:spcPts val="600"/>
              </a:spcAft>
              <a:buFont typeface="Wingdings" panose="05000000000000000000" pitchFamily="2" charset="2"/>
              <a:buChar char="Ø"/>
            </a:pPr>
            <a:r>
              <a:rPr lang="en-US" sz="2400" dirty="0">
                <a:latin typeface="Calibri" panose="020F0502020204030204" pitchFamily="34" charset="0"/>
              </a:rPr>
              <a:t>The end of a tour is noted as your Date Eligible for Return from Overseas (DEROS)</a:t>
            </a:r>
          </a:p>
          <a:p>
            <a:pPr marL="342900" indent="-342900">
              <a:spcBef>
                <a:spcPts val="600"/>
              </a:spcBef>
              <a:buFont typeface="Wingdings" panose="05000000000000000000" pitchFamily="2" charset="2"/>
              <a:buChar char="Ø"/>
            </a:pPr>
            <a:r>
              <a:rPr lang="en-US" sz="2400" dirty="0">
                <a:latin typeface="Calibri" panose="020F0502020204030204" pitchFamily="34" charset="0"/>
              </a:rPr>
              <a:t>Employees may be offered an overseas extension at the end of their initial tour (</a:t>
            </a:r>
            <a:r>
              <a:rPr lang="en-US" sz="2400" b="1" dirty="0">
                <a:latin typeface="Calibri" panose="020F0502020204030204" pitchFamily="34" charset="0"/>
              </a:rPr>
              <a:t>Extensions are not automatic or a right of the employee</a:t>
            </a:r>
            <a:r>
              <a:rPr lang="en-US" sz="2400" dirty="0">
                <a:latin typeface="Calibri" panose="020F0502020204030204" pitchFamily="34" charset="0"/>
              </a:rPr>
              <a:t>)</a:t>
            </a:r>
          </a:p>
          <a:p>
            <a:pPr marL="342900" indent="-342900">
              <a:spcBef>
                <a:spcPts val="600"/>
              </a:spcBef>
              <a:spcAft>
                <a:spcPts val="600"/>
              </a:spcAft>
              <a:buFont typeface="Wingdings" panose="05000000000000000000" pitchFamily="2" charset="2"/>
              <a:buChar char="Ø"/>
            </a:pPr>
            <a:r>
              <a:rPr lang="en-US" sz="2400" dirty="0">
                <a:latin typeface="Calibri" panose="020F0502020204030204" pitchFamily="34" charset="0"/>
              </a:rPr>
              <a:t>Extensions are normally for 2 years (24 months)</a:t>
            </a:r>
          </a:p>
          <a:p>
            <a:pPr marL="342900" indent="-342900">
              <a:spcBef>
                <a:spcPts val="600"/>
              </a:spcBef>
              <a:spcAft>
                <a:spcPts val="600"/>
              </a:spcAft>
              <a:buFont typeface="Wingdings" panose="05000000000000000000" pitchFamily="2" charset="2"/>
              <a:buChar char="Ø"/>
            </a:pPr>
            <a:r>
              <a:rPr lang="en-US" sz="2400" dirty="0">
                <a:latin typeface="Calibri" panose="020F0502020204030204" pitchFamily="34" charset="0"/>
              </a:rPr>
              <a:t>Employees completing their overseas tours will either exercise their return rights or facilitate placement through the Priority Placement Program (PPP)</a:t>
            </a:r>
          </a:p>
          <a:p>
            <a:pPr>
              <a:spcBef>
                <a:spcPts val="600"/>
              </a:spcBef>
              <a:spcAft>
                <a:spcPts val="600"/>
              </a:spcAft>
            </a:pPr>
            <a:r>
              <a:rPr lang="en-US" dirty="0">
                <a:latin typeface="Calibri" panose="020F0502020204030204" pitchFamily="34" charset="0"/>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81467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87301" y="88335"/>
            <a:ext cx="598363" cy="852756"/>
          </a:xfrm>
          <a:prstGeom prst="rect">
            <a:avLst/>
          </a:prstGeom>
        </p:spPr>
      </p:pic>
      <p:sp>
        <p:nvSpPr>
          <p:cNvPr id="3" name="Title 2"/>
          <p:cNvSpPr>
            <a:spLocks noGrp="1"/>
          </p:cNvSpPr>
          <p:nvPr>
            <p:ph type="ctrTitle"/>
          </p:nvPr>
        </p:nvSpPr>
        <p:spPr>
          <a:xfrm>
            <a:off x="3570426" y="259298"/>
            <a:ext cx="5227987" cy="629638"/>
          </a:xfrm>
        </p:spPr>
        <p:txBody>
          <a:bodyPr>
            <a:noAutofit/>
          </a:bodyPr>
          <a:lstStyle/>
          <a:p>
            <a:r>
              <a:rPr lang="en-US" sz="4000" b="1" dirty="0">
                <a:solidFill>
                  <a:sysClr val="windowText" lastClr="000000"/>
                </a:solidFill>
              </a:rPr>
              <a:t>Have a Question?</a:t>
            </a:r>
          </a:p>
        </p:txBody>
      </p:sp>
      <p:sp>
        <p:nvSpPr>
          <p:cNvPr id="13" name="Cloud Callout 12"/>
          <p:cNvSpPr/>
          <p:nvPr/>
        </p:nvSpPr>
        <p:spPr>
          <a:xfrm>
            <a:off x="763479" y="1454487"/>
            <a:ext cx="2227397" cy="1628271"/>
          </a:xfrm>
          <a:prstGeom prst="cloudCallout">
            <a:avLst>
              <a:gd name="adj1" fmla="val 79200"/>
              <a:gd name="adj2" fmla="val -3230"/>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loud Callout 13"/>
          <p:cNvSpPr/>
          <p:nvPr/>
        </p:nvSpPr>
        <p:spPr>
          <a:xfrm>
            <a:off x="8685664" y="3152065"/>
            <a:ext cx="2227397" cy="1628271"/>
          </a:xfrm>
          <a:prstGeom prst="cloudCallout">
            <a:avLst>
              <a:gd name="adj1" fmla="val -88777"/>
              <a:gd name="adj2" fmla="val -38081"/>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loud Callout 14"/>
          <p:cNvSpPr/>
          <p:nvPr/>
        </p:nvSpPr>
        <p:spPr>
          <a:xfrm>
            <a:off x="8276731" y="1056460"/>
            <a:ext cx="2227397" cy="1628271"/>
          </a:xfrm>
          <a:prstGeom prst="cloudCallout">
            <a:avLst>
              <a:gd name="adj1" fmla="val -86241"/>
              <a:gd name="adj2" fmla="val 13056"/>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860157" y="2663314"/>
            <a:ext cx="2635045" cy="523220"/>
          </a:xfrm>
          <a:prstGeom prst="rect">
            <a:avLst/>
          </a:prstGeom>
          <a:noFill/>
        </p:spPr>
        <p:txBody>
          <a:bodyPr wrap="square" rtlCol="0">
            <a:spAutoFit/>
          </a:bodyPr>
          <a:lstStyle/>
          <a:p>
            <a:pPr algn="ctr"/>
            <a:r>
              <a:rPr lang="en-US" sz="2800" dirty="0"/>
              <a:t>Employee</a:t>
            </a:r>
          </a:p>
        </p:txBody>
      </p:sp>
      <p:sp>
        <p:nvSpPr>
          <p:cNvPr id="17" name="TextBox 16"/>
          <p:cNvSpPr txBox="1"/>
          <p:nvPr/>
        </p:nvSpPr>
        <p:spPr>
          <a:xfrm>
            <a:off x="564986" y="5244980"/>
            <a:ext cx="2635045" cy="523220"/>
          </a:xfrm>
          <a:prstGeom prst="rect">
            <a:avLst/>
          </a:prstGeom>
          <a:noFill/>
        </p:spPr>
        <p:txBody>
          <a:bodyPr wrap="square" rtlCol="0">
            <a:spAutoFit/>
          </a:bodyPr>
          <a:lstStyle/>
          <a:p>
            <a:pPr algn="ctr"/>
            <a:r>
              <a:rPr lang="en-US" sz="2800" dirty="0"/>
              <a:t>Supervisor</a:t>
            </a:r>
          </a:p>
        </p:txBody>
      </p:sp>
      <p:sp>
        <p:nvSpPr>
          <p:cNvPr id="18" name="TextBox 17"/>
          <p:cNvSpPr txBox="1"/>
          <p:nvPr/>
        </p:nvSpPr>
        <p:spPr>
          <a:xfrm>
            <a:off x="5197085" y="5924738"/>
            <a:ext cx="2635045" cy="523220"/>
          </a:xfrm>
          <a:prstGeom prst="rect">
            <a:avLst/>
          </a:prstGeom>
          <a:noFill/>
        </p:spPr>
        <p:txBody>
          <a:bodyPr wrap="square" rtlCol="0">
            <a:spAutoFit/>
          </a:bodyPr>
          <a:lstStyle/>
          <a:p>
            <a:pPr algn="ctr"/>
            <a:r>
              <a:rPr lang="en-US" sz="2800" dirty="0"/>
              <a:t>CPAC</a:t>
            </a:r>
          </a:p>
        </p:txBody>
      </p:sp>
      <p:sp>
        <p:nvSpPr>
          <p:cNvPr id="19" name="TextBox 18"/>
          <p:cNvSpPr txBox="1"/>
          <p:nvPr/>
        </p:nvSpPr>
        <p:spPr>
          <a:xfrm>
            <a:off x="910824" y="1834303"/>
            <a:ext cx="1987574" cy="492443"/>
          </a:xfrm>
          <a:prstGeom prst="rect">
            <a:avLst/>
          </a:prstGeom>
          <a:noFill/>
        </p:spPr>
        <p:txBody>
          <a:bodyPr wrap="square" rtlCol="0">
            <a:spAutoFit/>
          </a:bodyPr>
          <a:lstStyle/>
          <a:p>
            <a:r>
              <a:rPr lang="en-US" sz="2600" b="1" dirty="0"/>
              <a:t>ADMIN POC</a:t>
            </a:r>
          </a:p>
        </p:txBody>
      </p:sp>
      <p:sp>
        <p:nvSpPr>
          <p:cNvPr id="20" name="TextBox 19"/>
          <p:cNvSpPr txBox="1"/>
          <p:nvPr/>
        </p:nvSpPr>
        <p:spPr>
          <a:xfrm>
            <a:off x="8084281" y="1336766"/>
            <a:ext cx="2524841" cy="954107"/>
          </a:xfrm>
          <a:prstGeom prst="rect">
            <a:avLst/>
          </a:prstGeom>
          <a:noFill/>
        </p:spPr>
        <p:txBody>
          <a:bodyPr wrap="square" rtlCol="0">
            <a:spAutoFit/>
          </a:bodyPr>
          <a:lstStyle/>
          <a:p>
            <a:pPr algn="ctr"/>
            <a:r>
              <a:rPr lang="en-US" sz="2800" b="1" dirty="0"/>
              <a:t>CSR                     “ Payroll”</a:t>
            </a:r>
          </a:p>
        </p:txBody>
      </p:sp>
      <p:sp>
        <p:nvSpPr>
          <p:cNvPr id="21" name="TextBox 20"/>
          <p:cNvSpPr txBox="1"/>
          <p:nvPr/>
        </p:nvSpPr>
        <p:spPr>
          <a:xfrm>
            <a:off x="8524782" y="3382120"/>
            <a:ext cx="2524841" cy="954107"/>
          </a:xfrm>
          <a:prstGeom prst="rect">
            <a:avLst/>
          </a:prstGeom>
          <a:noFill/>
        </p:spPr>
        <p:txBody>
          <a:bodyPr wrap="square" rtlCol="0">
            <a:spAutoFit/>
          </a:bodyPr>
          <a:lstStyle/>
          <a:p>
            <a:pPr algn="ctr"/>
            <a:r>
              <a:rPr lang="en-US" sz="2800" b="1" dirty="0"/>
              <a:t>ABC-C                         “ Benefits”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6498" y="960405"/>
            <a:ext cx="1635844" cy="172676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2457" y="3615206"/>
            <a:ext cx="1655815" cy="162054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1644" y="4082194"/>
            <a:ext cx="2400486" cy="2104154"/>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cxnSp>
        <p:nvCxnSpPr>
          <p:cNvPr id="35" name="Straight Arrow Connector 34"/>
          <p:cNvCxnSpPr/>
          <p:nvPr/>
        </p:nvCxnSpPr>
        <p:spPr>
          <a:xfrm flipV="1">
            <a:off x="3416551" y="2064519"/>
            <a:ext cx="1780534" cy="1357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118104" y="2737099"/>
            <a:ext cx="2141419" cy="122910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435436" y="4780336"/>
            <a:ext cx="1792916"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990221" y="3206426"/>
            <a:ext cx="0" cy="35138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060278" y="2711976"/>
            <a:ext cx="1464504" cy="90323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170187" y="3214328"/>
            <a:ext cx="14986" cy="73487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123176" y="2064519"/>
            <a:ext cx="1153555"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8045911" y="4654296"/>
            <a:ext cx="878634" cy="2286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7363796" y="2501599"/>
            <a:ext cx="1185306" cy="163181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818576" y="2733759"/>
            <a:ext cx="2476506" cy="154279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183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997200" y="1160931"/>
            <a:ext cx="6197600" cy="637032"/>
          </a:xfrm>
        </p:spPr>
        <p:txBody>
          <a:bodyPr>
            <a:noAutofit/>
          </a:bodyPr>
          <a:lstStyle/>
          <a:p>
            <a:r>
              <a:rPr lang="en-US" sz="4000" b="1" dirty="0">
                <a:latin typeface="+mn-lt"/>
              </a:rPr>
              <a:t>Transportation Agreement</a:t>
            </a:r>
          </a:p>
        </p:txBody>
      </p:sp>
      <p:sp>
        <p:nvSpPr>
          <p:cNvPr id="16" name="TextBox 15"/>
          <p:cNvSpPr txBox="1"/>
          <p:nvPr/>
        </p:nvSpPr>
        <p:spPr>
          <a:xfrm>
            <a:off x="1494046" y="1945044"/>
            <a:ext cx="9979117" cy="3077766"/>
          </a:xfrm>
          <a:prstGeom prst="rect">
            <a:avLst/>
          </a:prstGeom>
          <a:noFill/>
        </p:spPr>
        <p:txBody>
          <a:bodyPr wrap="square" rtlCol="0">
            <a:spAutoFit/>
          </a:bodyPr>
          <a:lstStyle/>
          <a:p>
            <a:pPr>
              <a:spcBef>
                <a:spcPts val="600"/>
              </a:spcBef>
              <a:spcAft>
                <a:spcPts val="1200"/>
              </a:spcAft>
            </a:pPr>
            <a:r>
              <a:rPr lang="en-US" sz="2800" b="1" dirty="0"/>
              <a:t>This document is an employee's agreement for a period of service in return for payment of travel and transportation expenses for the employee and his/her immediate family members from one location to another</a:t>
            </a:r>
            <a:r>
              <a:rPr lang="en-US" sz="2400" b="1" dirty="0"/>
              <a:t>          </a:t>
            </a:r>
          </a:p>
          <a:p>
            <a:pPr marL="914400" lvl="1" indent="-457200">
              <a:spcBef>
                <a:spcPts val="600"/>
              </a:spcBef>
              <a:spcAft>
                <a:spcPts val="1200"/>
              </a:spcAft>
              <a:buFont typeface="Wingdings" panose="05000000000000000000" pitchFamily="2" charset="2"/>
              <a:buChar char="Ø"/>
            </a:pPr>
            <a:r>
              <a:rPr lang="en-US" sz="2400" dirty="0"/>
              <a:t>Governed by the Joint Travel Regulation (JTR) Chapter 5</a:t>
            </a:r>
          </a:p>
          <a:p>
            <a:pPr lvl="1">
              <a:spcBef>
                <a:spcPts val="600"/>
              </a:spcBef>
              <a:spcAft>
                <a:spcPts val="1200"/>
              </a:spcAft>
            </a:pPr>
            <a:r>
              <a:rPr lang="en-US" sz="2800" dirty="0"/>
              <a: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2638665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63626" y="1001970"/>
            <a:ext cx="3734547" cy="569797"/>
          </a:xfrm>
        </p:spPr>
        <p:txBody>
          <a:bodyPr>
            <a:normAutofit fontScale="90000"/>
          </a:bodyPr>
          <a:lstStyle/>
          <a:p>
            <a:r>
              <a:rPr lang="en-US" sz="4000" b="1" dirty="0">
                <a:latin typeface="+mn-lt"/>
              </a:rPr>
              <a:t>Return Rights</a:t>
            </a:r>
          </a:p>
        </p:txBody>
      </p:sp>
      <p:sp>
        <p:nvSpPr>
          <p:cNvPr id="4" name="TextBox 3"/>
          <p:cNvSpPr txBox="1"/>
          <p:nvPr/>
        </p:nvSpPr>
        <p:spPr>
          <a:xfrm>
            <a:off x="1613477" y="1355559"/>
            <a:ext cx="8634845" cy="4431983"/>
          </a:xfrm>
          <a:prstGeom prst="rect">
            <a:avLst/>
          </a:prstGeom>
          <a:noFill/>
        </p:spPr>
        <p:txBody>
          <a:bodyPr wrap="square" rtlCol="0">
            <a:spAutoFit/>
          </a:bodyPr>
          <a:lstStyle/>
          <a:p>
            <a:endParaRPr lang="en-US" dirty="0"/>
          </a:p>
          <a:p>
            <a:r>
              <a:rPr lang="en-US" sz="2400" b="1" dirty="0">
                <a:latin typeface="Calibri" panose="020F0502020204030204" pitchFamily="34" charset="0"/>
              </a:rPr>
              <a:t>Certain employees recruited from the US may retain statutory return rights to the stateside position he/she held prior to the overseas assignment</a:t>
            </a:r>
          </a:p>
          <a:p>
            <a:endParaRPr lang="en-US" sz="2400" b="1" dirty="0">
              <a:latin typeface="Calibri" panose="020F0502020204030204" pitchFamily="34" charset="0"/>
            </a:endParaRPr>
          </a:p>
          <a:p>
            <a:pPr marL="800100" lvl="1" indent="-342900">
              <a:buFont typeface="Wingdings" panose="05000000000000000000" pitchFamily="2" charset="2"/>
              <a:buChar char="Ø"/>
            </a:pPr>
            <a:r>
              <a:rPr lang="en-US" sz="2400" dirty="0">
                <a:latin typeface="Calibri" panose="020F0502020204030204" pitchFamily="34" charset="0"/>
              </a:rPr>
              <a:t>In cases where an employee moves from a non-Department of Defense (DoD) stateside position to an Army position in the overseas area, the non-DoD agency has discretion whether or not to grant return rights to the employee</a:t>
            </a:r>
          </a:p>
          <a:p>
            <a:pPr lvl="1"/>
            <a:endParaRPr lang="en-US" sz="2400" dirty="0">
              <a:latin typeface="Calibri" panose="020F0502020204030204" pitchFamily="34" charset="0"/>
            </a:endParaRPr>
          </a:p>
          <a:p>
            <a:pPr marL="800100" lvl="1" indent="-342900">
              <a:buFont typeface="Wingdings" panose="05000000000000000000" pitchFamily="2" charset="2"/>
              <a:buChar char="Ø"/>
            </a:pPr>
            <a:r>
              <a:rPr lang="en-US" sz="2400" dirty="0">
                <a:latin typeface="Calibri" panose="020F0502020204030204" pitchFamily="34" charset="0"/>
              </a:rPr>
              <a:t>Return rights expire after 5 years unless extended by the US organization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0" name="Straight Connector 9"/>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t>Civilian Human Resources Agency</a:t>
            </a:r>
          </a:p>
        </p:txBody>
      </p:sp>
    </p:spTree>
    <p:extLst>
      <p:ext uri="{BB962C8B-B14F-4D97-AF65-F5344CB8AC3E}">
        <p14:creationId xmlns:p14="http://schemas.microsoft.com/office/powerpoint/2010/main" val="267926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58109" y="816650"/>
            <a:ext cx="8072582" cy="688932"/>
          </a:xfrm>
        </p:spPr>
        <p:txBody>
          <a:bodyPr>
            <a:noAutofit/>
          </a:bodyPr>
          <a:lstStyle/>
          <a:p>
            <a:r>
              <a:rPr lang="en-US" sz="4000" b="1" dirty="0">
                <a:latin typeface="+mn-lt"/>
              </a:rPr>
              <a:t>Renewal Agreement Travel (RAT)</a:t>
            </a:r>
          </a:p>
        </p:txBody>
      </p:sp>
      <p:sp>
        <p:nvSpPr>
          <p:cNvPr id="4" name="TextBox 3"/>
          <p:cNvSpPr txBox="1"/>
          <p:nvPr/>
        </p:nvSpPr>
        <p:spPr>
          <a:xfrm>
            <a:off x="1486007" y="1924418"/>
            <a:ext cx="9219986" cy="4170372"/>
          </a:xfrm>
          <a:prstGeom prst="rect">
            <a:avLst/>
          </a:prstGeom>
          <a:noFill/>
        </p:spPr>
        <p:txBody>
          <a:bodyPr wrap="square" rtlCol="0">
            <a:spAutoFit/>
          </a:bodyPr>
          <a:lstStyle/>
          <a:p>
            <a:pPr>
              <a:spcBef>
                <a:spcPts val="600"/>
              </a:spcBef>
              <a:spcAft>
                <a:spcPts val="600"/>
              </a:spcAft>
            </a:pPr>
            <a:r>
              <a:rPr lang="en-US" sz="2400" b="1" dirty="0"/>
              <a:t>It’s a paid trip back to CONUS when an employee completes an overseas tour, and is extended for another tour. Eligible employees and employee’s dependents are authorized transportation to the place of actual residence</a:t>
            </a:r>
          </a:p>
          <a:p>
            <a:pPr marL="457200" indent="-457200">
              <a:spcBef>
                <a:spcPts val="600"/>
              </a:spcBef>
              <a:spcAft>
                <a:spcPts val="600"/>
              </a:spcAft>
              <a:buFont typeface="Wingdings" panose="05000000000000000000" pitchFamily="2" charset="2"/>
              <a:buChar char="Ø"/>
            </a:pPr>
            <a:r>
              <a:rPr lang="en-US" sz="2800" dirty="0"/>
              <a:t>Things you need to know:</a:t>
            </a:r>
          </a:p>
          <a:p>
            <a:pPr lvl="1">
              <a:spcBef>
                <a:spcPts val="600"/>
              </a:spcBef>
              <a:spcAft>
                <a:spcPts val="600"/>
              </a:spcAft>
            </a:pPr>
            <a:r>
              <a:rPr lang="en-US" sz="2000" dirty="0"/>
              <a:t>Transportation to an alternate destination in CONUS or non-foreign OCONUS is possible; the employee </a:t>
            </a:r>
            <a:r>
              <a:rPr lang="en-US" sz="2000" b="1" dirty="0"/>
              <a:t>may be liable for any excess transportation costs </a:t>
            </a:r>
            <a:r>
              <a:rPr lang="en-US" sz="2000" dirty="0"/>
              <a:t>compared to those of going back to the actual residence or alternate destination whichever is less</a:t>
            </a:r>
          </a:p>
          <a:p>
            <a:r>
              <a:rPr lang="en-US" dirty="0">
                <a:hlinkClick r:id="rId3"/>
              </a:rPr>
              <a:t>Renewal Agreement Travel (RAT) - Army</a:t>
            </a:r>
            <a:endParaRPr lang="en-US" dirty="0"/>
          </a:p>
          <a:p>
            <a:r>
              <a:rPr lang="en-US" i="1" dirty="0"/>
              <a:t>https://wu.acpol.army.mil/eur/overseas/employee_handbook/guide_conus/</a:t>
            </a:r>
            <a:r>
              <a:rPr lang="en-US" b="1" i="1" dirty="0"/>
              <a:t>rat</a:t>
            </a:r>
            <a:r>
              <a:rPr lang="en-US" i="1" dirty="0"/>
              <a:t>.htm</a:t>
            </a:r>
            <a:endParaRPr lang="en-US" dirty="0"/>
          </a:p>
        </p:txBody>
      </p:sp>
      <p:sp>
        <p:nvSpPr>
          <p:cNvPr id="2" name="Rectangle 1"/>
          <p:cNvSpPr/>
          <p:nvPr/>
        </p:nvSpPr>
        <p:spPr>
          <a:xfrm>
            <a:off x="3634811" y="3074540"/>
            <a:ext cx="4490140" cy="369332"/>
          </a:xfrm>
          <a:prstGeom prst="rect">
            <a:avLst/>
          </a:prstGeom>
        </p:spPr>
        <p:txBody>
          <a:bodyPr wrap="none">
            <a:spAutoFit/>
          </a:bodyPr>
          <a:lstStyle/>
          <a:p>
            <a:r>
              <a:rPr lang="en-US" dirty="0">
                <a:solidFill>
                  <a:schemeClr val="accent5">
                    <a:lumMod val="50000"/>
                  </a:schemeClr>
                </a:solidFill>
                <a:hlinkClick r:id="rId4"/>
              </a:rPr>
              <a:t>Joint Travel Regulation (JTR), Chapter 5, Part B</a:t>
            </a:r>
            <a:endParaRPr lang="en-US" dirty="0">
              <a:solidFill>
                <a:schemeClr val="accent5">
                  <a:lumMod val="50000"/>
                </a:schemeClr>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4000310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59903" y="1027579"/>
            <a:ext cx="6872194" cy="695303"/>
          </a:xfrm>
        </p:spPr>
        <p:txBody>
          <a:bodyPr>
            <a:normAutofit/>
          </a:bodyPr>
          <a:lstStyle/>
          <a:p>
            <a:r>
              <a:rPr lang="en-US" sz="3600" b="1" dirty="0">
                <a:latin typeface="+mn-lt"/>
              </a:rPr>
              <a:t>Priority Placement Program (PPP)</a:t>
            </a:r>
          </a:p>
        </p:txBody>
      </p:sp>
      <p:sp>
        <p:nvSpPr>
          <p:cNvPr id="4" name="Rectangle 3"/>
          <p:cNvSpPr/>
          <p:nvPr/>
        </p:nvSpPr>
        <p:spPr>
          <a:xfrm>
            <a:off x="974137" y="1698136"/>
            <a:ext cx="10243726" cy="2646878"/>
          </a:xfrm>
          <a:prstGeom prst="rect">
            <a:avLst/>
          </a:prstGeom>
        </p:spPr>
        <p:txBody>
          <a:bodyPr wrap="square">
            <a:spAutoFit/>
          </a:bodyPr>
          <a:lstStyle/>
          <a:p>
            <a:pPr>
              <a:spcBef>
                <a:spcPts val="600"/>
              </a:spcBef>
              <a:spcAft>
                <a:spcPts val="600"/>
              </a:spcAft>
            </a:pPr>
            <a:r>
              <a:rPr lang="en-US" sz="2600" b="1" dirty="0">
                <a:latin typeface="Calibri" panose="020F0502020204030204" pitchFamily="34" charset="0"/>
              </a:rPr>
              <a:t>Serves as the primary vehicle, under the Department of Defense Rotation Policy, for returning Non-Displaced employees to the United States at the end of their overseas tours.</a:t>
            </a:r>
          </a:p>
          <a:p>
            <a:pPr marL="914400" lvl="1" indent="-457200">
              <a:spcBef>
                <a:spcPts val="600"/>
              </a:spcBef>
              <a:spcAft>
                <a:spcPts val="600"/>
              </a:spcAft>
              <a:buFont typeface="Wingdings" panose="05000000000000000000" pitchFamily="2" charset="2"/>
              <a:buChar char="Ø"/>
            </a:pPr>
            <a:r>
              <a:rPr lang="en-US" sz="2600" dirty="0">
                <a:latin typeface="Calibri" panose="020F0502020204030204" pitchFamily="34" charset="0"/>
              </a:rPr>
              <a:t>Individuals without return rights will register for the PPP program either when they are informed of not being offered an OTEX extension or at any time </a:t>
            </a:r>
            <a:r>
              <a:rPr lang="en-US" sz="2600" b="1" dirty="0">
                <a:latin typeface="Calibri" panose="020F0502020204030204" pitchFamily="34" charset="0"/>
              </a:rPr>
              <a:t>within 6 months </a:t>
            </a:r>
            <a:r>
              <a:rPr lang="en-US" sz="2600" dirty="0">
                <a:latin typeface="Calibri" panose="020F0502020204030204" pitchFamily="34" charset="0"/>
              </a:rPr>
              <a:t>of the end of their DEROS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0" name="Straight Connector 9"/>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3860306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976593"/>
            <a:ext cx="9144000" cy="587726"/>
          </a:xfrm>
        </p:spPr>
        <p:txBody>
          <a:bodyPr>
            <a:normAutofit/>
          </a:bodyPr>
          <a:lstStyle/>
          <a:p>
            <a:r>
              <a:rPr lang="en-US" sz="3600" b="1" dirty="0">
                <a:latin typeface="+mn-lt"/>
              </a:rPr>
              <a:t>Priority Placement Program (PPP)</a:t>
            </a:r>
          </a:p>
        </p:txBody>
      </p:sp>
      <p:sp>
        <p:nvSpPr>
          <p:cNvPr id="4" name="Rectangle 3"/>
          <p:cNvSpPr/>
          <p:nvPr/>
        </p:nvSpPr>
        <p:spPr>
          <a:xfrm>
            <a:off x="941294" y="1635249"/>
            <a:ext cx="9574306" cy="4031873"/>
          </a:xfrm>
          <a:prstGeom prst="rect">
            <a:avLst/>
          </a:prstGeom>
        </p:spPr>
        <p:txBody>
          <a:bodyPr wrap="square">
            <a:spAutoFit/>
          </a:bodyPr>
          <a:lstStyle/>
          <a:p>
            <a:pPr marL="914400" lvl="1" indent="-457200">
              <a:spcBef>
                <a:spcPts val="600"/>
              </a:spcBef>
              <a:spcAft>
                <a:spcPts val="600"/>
              </a:spcAft>
              <a:buFont typeface="Wingdings" panose="05000000000000000000" pitchFamily="2" charset="2"/>
              <a:buChar char="Ø"/>
            </a:pPr>
            <a:r>
              <a:rPr lang="en-US" sz="2400" dirty="0"/>
              <a:t>Registration is based on current and previous positions, series, and skill sets</a:t>
            </a:r>
          </a:p>
          <a:p>
            <a:pPr marL="914400" lvl="1" indent="-457200">
              <a:spcBef>
                <a:spcPts val="600"/>
              </a:spcBef>
              <a:spcAft>
                <a:spcPts val="600"/>
              </a:spcAft>
              <a:buFont typeface="Wingdings" panose="05000000000000000000" pitchFamily="2" charset="2"/>
              <a:buChar char="Ø"/>
            </a:pPr>
            <a:r>
              <a:rPr lang="en-US" sz="2400" dirty="0"/>
              <a:t>Employees are required to submit an updated and accurate resume as part of registration</a:t>
            </a:r>
          </a:p>
          <a:p>
            <a:pPr marL="914400" lvl="1" indent="-457200">
              <a:spcBef>
                <a:spcPts val="600"/>
              </a:spcBef>
              <a:spcAft>
                <a:spcPts val="600"/>
              </a:spcAft>
              <a:buFont typeface="Wingdings" panose="05000000000000000000" pitchFamily="2" charset="2"/>
              <a:buChar char="Ø"/>
            </a:pPr>
            <a:r>
              <a:rPr lang="en-US" sz="2400" dirty="0"/>
              <a:t>Initially, employees have elections to geographic preferences and regions. However, registration expands at certain time intervals up to the entire CONUS</a:t>
            </a:r>
          </a:p>
          <a:p>
            <a:pPr marL="914400" lvl="1" indent="-457200">
              <a:spcBef>
                <a:spcPts val="600"/>
              </a:spcBef>
              <a:spcAft>
                <a:spcPts val="600"/>
              </a:spcAft>
              <a:buFont typeface="Wingdings" panose="05000000000000000000" pitchFamily="2" charset="2"/>
              <a:buChar char="Ø"/>
            </a:pPr>
            <a:r>
              <a:rPr lang="en-US" sz="2400" dirty="0"/>
              <a:t>Employees are authorized </a:t>
            </a:r>
            <a:r>
              <a:rPr lang="en-US" sz="2400" b="1" dirty="0"/>
              <a:t>one valid job offer </a:t>
            </a:r>
            <a:r>
              <a:rPr lang="en-US" sz="2400" dirty="0"/>
              <a:t>through the program</a:t>
            </a:r>
          </a:p>
          <a:p>
            <a:pPr lvl="1" algn="ctr">
              <a:spcBef>
                <a:spcPts val="600"/>
              </a:spcBef>
              <a:spcAft>
                <a:spcPts val="600"/>
              </a:spcAft>
            </a:pPr>
            <a:r>
              <a:rPr lang="en-US" sz="2400" dirty="0"/>
              <a:t>** Talk to your unit’s HR Specialist if you have any questions</a:t>
            </a:r>
          </a:p>
        </p:txBody>
      </p:sp>
      <p:sp>
        <p:nvSpPr>
          <p:cNvPr id="10" name="Rectangle 9"/>
          <p:cNvSpPr/>
          <p:nvPr/>
        </p:nvSpPr>
        <p:spPr>
          <a:xfrm>
            <a:off x="304800" y="5611850"/>
            <a:ext cx="11582400" cy="92333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r>
              <a:rPr lang="en-US" dirty="0"/>
              <a:t> </a:t>
            </a:r>
            <a:r>
              <a:rPr lang="en-US" b="1" dirty="0">
                <a:solidFill>
                  <a:schemeClr val="accent5">
                    <a:lumMod val="50000"/>
                  </a:schemeClr>
                </a:solidFill>
              </a:rPr>
              <a:t>As the main intent of this program is placement back CONUS, employees with specific preferences on location and position are highly encouraged to apply for positions in addition to this program</a:t>
            </a:r>
            <a:endParaRPr lang="en-US" b="1" dirty="0">
              <a:solidFill>
                <a:schemeClr val="accent5">
                  <a:lumMod val="50000"/>
                </a:schemeClr>
              </a:solidFill>
              <a:latin typeface="Calibri" panose="020F0502020204030204" pitchFamily="34" charset="0"/>
            </a:endParaRP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288570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56817" y="932329"/>
            <a:ext cx="7558391" cy="641514"/>
          </a:xfrm>
        </p:spPr>
        <p:txBody>
          <a:bodyPr>
            <a:noAutofit/>
          </a:bodyPr>
          <a:lstStyle/>
          <a:p>
            <a:r>
              <a:rPr lang="en-US" sz="4000" b="1" dirty="0">
                <a:latin typeface="+mn-lt"/>
              </a:rPr>
              <a:t>Emergency Essential Positions</a:t>
            </a:r>
          </a:p>
        </p:txBody>
      </p:sp>
      <p:sp>
        <p:nvSpPr>
          <p:cNvPr id="4" name="Rectangle 3"/>
          <p:cNvSpPr/>
          <p:nvPr/>
        </p:nvSpPr>
        <p:spPr>
          <a:xfrm>
            <a:off x="1138518" y="1746624"/>
            <a:ext cx="9798424" cy="3108543"/>
          </a:xfrm>
          <a:prstGeom prst="rect">
            <a:avLst/>
          </a:prstGeom>
        </p:spPr>
        <p:txBody>
          <a:bodyPr wrap="square">
            <a:spAutoFit/>
          </a:bodyPr>
          <a:lstStyle/>
          <a:p>
            <a:pPr>
              <a:spcBef>
                <a:spcPts val="600"/>
              </a:spcBef>
              <a:spcAft>
                <a:spcPts val="600"/>
              </a:spcAft>
            </a:pPr>
            <a:r>
              <a:rPr lang="en-US" sz="2800" b="1" dirty="0"/>
              <a:t>Employees occupying positions designated as E-E must remain in Korea during hostilities until relieved by proper authority </a:t>
            </a:r>
          </a:p>
          <a:p>
            <a:pPr marL="457200" indent="-457200">
              <a:spcBef>
                <a:spcPts val="600"/>
              </a:spcBef>
              <a:spcAft>
                <a:spcPts val="600"/>
              </a:spcAft>
              <a:buFont typeface="Wingdings" panose="05000000000000000000" pitchFamily="2" charset="2"/>
              <a:buChar char="Ø"/>
            </a:pPr>
            <a:r>
              <a:rPr lang="en-US" sz="2800" b="1" dirty="0"/>
              <a:t>Employees in these positions are</a:t>
            </a:r>
            <a:r>
              <a:rPr lang="en-US" sz="2800" dirty="0"/>
              <a:t>:</a:t>
            </a:r>
          </a:p>
          <a:p>
            <a:pPr marL="914400" lvl="1" indent="-457200">
              <a:spcBef>
                <a:spcPts val="600"/>
              </a:spcBef>
              <a:spcAft>
                <a:spcPts val="600"/>
              </a:spcAft>
              <a:buFont typeface="Wingdings" panose="05000000000000000000" pitchFamily="2" charset="2"/>
              <a:buChar char="Ø"/>
            </a:pPr>
            <a:r>
              <a:rPr lang="en-US" sz="2400" dirty="0"/>
              <a:t>Required to have an initial and annual physical</a:t>
            </a:r>
          </a:p>
          <a:p>
            <a:pPr marL="914400" lvl="1" indent="-457200">
              <a:spcBef>
                <a:spcPts val="600"/>
              </a:spcBef>
              <a:spcAft>
                <a:spcPts val="600"/>
              </a:spcAft>
              <a:buFont typeface="Wingdings" panose="05000000000000000000" pitchFamily="2" charset="2"/>
              <a:buChar char="Ø"/>
            </a:pPr>
            <a:r>
              <a:rPr lang="en-US" sz="2400" dirty="0"/>
              <a:t>Issued equipment, uniforms, and personal protective equipment</a:t>
            </a:r>
          </a:p>
          <a:p>
            <a:pPr marL="914400" lvl="1" indent="-457200">
              <a:spcBef>
                <a:spcPts val="600"/>
              </a:spcBef>
              <a:spcAft>
                <a:spcPts val="600"/>
              </a:spcAft>
              <a:buFont typeface="Wingdings" panose="05000000000000000000" pitchFamily="2" charset="2"/>
              <a:buChar char="Ø"/>
            </a:pPr>
            <a:r>
              <a:rPr lang="en-US" sz="2400" dirty="0"/>
              <a:t>Required to report to work in emergencies unless otherwise told</a:t>
            </a:r>
          </a:p>
        </p:txBody>
      </p:sp>
      <p:sp>
        <p:nvSpPr>
          <p:cNvPr id="7" name="Rectangle 6"/>
          <p:cNvSpPr/>
          <p:nvPr/>
        </p:nvSpPr>
        <p:spPr>
          <a:xfrm>
            <a:off x="286871" y="5817461"/>
            <a:ext cx="11582400" cy="830997"/>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r>
              <a:rPr lang="en-US" sz="2400" dirty="0"/>
              <a:t>Employees should ensure that proper arrangements are made through NEO for family members (Ref USFK 690-11)</a:t>
            </a:r>
            <a:endParaRPr lang="en-US" sz="2400" dirty="0">
              <a:solidFill>
                <a:srgbClr val="000000"/>
              </a:solidFill>
              <a:latin typeface="Calibri" panose="020F050202020403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2391342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53511" y="842534"/>
            <a:ext cx="9639298" cy="695303"/>
          </a:xfrm>
        </p:spPr>
        <p:txBody>
          <a:bodyPr>
            <a:normAutofit fontScale="90000"/>
          </a:bodyPr>
          <a:lstStyle/>
          <a:p>
            <a:r>
              <a:rPr lang="en-US" sz="3600" b="1" dirty="0">
                <a:latin typeface="+mn-lt"/>
              </a:rPr>
              <a:t>Status of Forces Agreement ( SOFA) at Osan Air Base &amp; now at </a:t>
            </a:r>
            <a:r>
              <a:rPr lang="en-US" sz="3600" b="1" u="sng" dirty="0">
                <a:latin typeface="+mn-lt"/>
              </a:rPr>
              <a:t>Humphreys One Stop</a:t>
            </a:r>
          </a:p>
        </p:txBody>
      </p:sp>
      <p:sp>
        <p:nvSpPr>
          <p:cNvPr id="4" name="Rectangle 3"/>
          <p:cNvSpPr/>
          <p:nvPr/>
        </p:nvSpPr>
        <p:spPr>
          <a:xfrm>
            <a:off x="564986" y="1596259"/>
            <a:ext cx="10465862" cy="4124206"/>
          </a:xfrm>
          <a:prstGeom prst="rect">
            <a:avLst/>
          </a:prstGeom>
        </p:spPr>
        <p:txBody>
          <a:bodyPr wrap="square">
            <a:spAutoFit/>
          </a:bodyPr>
          <a:lstStyle/>
          <a:p>
            <a:pPr>
              <a:spcBef>
                <a:spcPts val="600"/>
              </a:spcBef>
              <a:spcAft>
                <a:spcPts val="600"/>
              </a:spcAft>
            </a:pPr>
            <a:r>
              <a:rPr lang="en-US" sz="2600" b="1" dirty="0"/>
              <a:t>An international agreement designed to serve the mutual interests of the US and the ROK and to protect the basic rights of US citizens who are subject to its provisions</a:t>
            </a:r>
          </a:p>
          <a:p>
            <a:pPr lvl="1" indent="-457200">
              <a:spcBef>
                <a:spcPts val="600"/>
              </a:spcBef>
              <a:spcAft>
                <a:spcPts val="600"/>
              </a:spcAft>
              <a:buFont typeface="Wingdings" panose="05000000000000000000" pitchFamily="2" charset="2"/>
              <a:buChar char="Ø"/>
            </a:pPr>
            <a:r>
              <a:rPr lang="en-US" dirty="0"/>
              <a:t>S.O.F.A serves as a “VISA” allowing Civilians, Contractors and Active duty dependents to be in country past the 90 day Tourist period</a:t>
            </a:r>
          </a:p>
          <a:p>
            <a:pPr lvl="1" indent="-457200">
              <a:spcBef>
                <a:spcPts val="600"/>
              </a:spcBef>
              <a:spcAft>
                <a:spcPts val="600"/>
              </a:spcAft>
              <a:buFont typeface="Wingdings" panose="05000000000000000000" pitchFamily="2" charset="2"/>
              <a:buChar char="Ø"/>
            </a:pPr>
            <a:r>
              <a:rPr lang="en-US" dirty="0"/>
              <a:t>S.O.F.A. cards </a:t>
            </a:r>
            <a:r>
              <a:rPr lang="en-US" b="1" dirty="0"/>
              <a:t>CAN </a:t>
            </a:r>
            <a:r>
              <a:rPr lang="en-US" dirty="0"/>
              <a:t>be issued to a tourist passport </a:t>
            </a:r>
          </a:p>
          <a:p>
            <a:pPr lvl="1" indent="-457200">
              <a:spcBef>
                <a:spcPts val="600"/>
              </a:spcBef>
              <a:spcAft>
                <a:spcPts val="600"/>
              </a:spcAft>
              <a:buFont typeface="Wingdings" panose="05000000000000000000" pitchFamily="2" charset="2"/>
              <a:buChar char="Ø"/>
            </a:pPr>
            <a:r>
              <a:rPr lang="en-US" dirty="0"/>
              <a:t>Employees have 30 days after arrival to obtain a VISA. Failure to obtain a VISA in this timeframe may result in fines imposed by the Korean immigration office</a:t>
            </a:r>
          </a:p>
          <a:p>
            <a:pPr lvl="1" indent="-457200">
              <a:spcBef>
                <a:spcPts val="600"/>
              </a:spcBef>
              <a:spcAft>
                <a:spcPts val="600"/>
              </a:spcAft>
              <a:buFont typeface="Wingdings" panose="05000000000000000000" pitchFamily="2" charset="2"/>
              <a:buChar char="Ø"/>
            </a:pPr>
            <a:r>
              <a:rPr lang="en-US" u="sng" dirty="0"/>
              <a:t>Required Documents: </a:t>
            </a:r>
            <a:r>
              <a:rPr lang="en-US" dirty="0"/>
              <a:t>ROK Ministry of Justice Application, Physical Passport, photocopy of Passport, photocopy of Sponsor’s ID card, photocopy of Dependent's ID card, and Application Certification Memorandum</a:t>
            </a:r>
          </a:p>
        </p:txBody>
      </p:sp>
      <p:pic>
        <p:nvPicPr>
          <p:cNvPr id="5" name="Picture 4"/>
          <p:cNvPicPr>
            <a:picLocks noChangeAspect="1"/>
          </p:cNvPicPr>
          <p:nvPr/>
        </p:nvPicPr>
        <p:blipFill>
          <a:blip r:embed="rId3"/>
          <a:stretch>
            <a:fillRect/>
          </a:stretch>
        </p:blipFill>
        <p:spPr>
          <a:xfrm>
            <a:off x="11052310" y="2786469"/>
            <a:ext cx="717342" cy="1210925"/>
          </a:xfrm>
          <a:prstGeom prst="rect">
            <a:avLst/>
          </a:prstGeom>
        </p:spPr>
      </p:pic>
      <p:sp>
        <p:nvSpPr>
          <p:cNvPr id="8" name="Rectangle 7"/>
          <p:cNvSpPr/>
          <p:nvPr/>
        </p:nvSpPr>
        <p:spPr>
          <a:xfrm>
            <a:off x="304800" y="5803374"/>
            <a:ext cx="11582400" cy="369332"/>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indent="-457200">
              <a:spcBef>
                <a:spcPts val="600"/>
              </a:spcBef>
              <a:spcAft>
                <a:spcPts val="600"/>
              </a:spcAft>
              <a:buFont typeface="Wingdings" panose="05000000000000000000" pitchFamily="2" charset="2"/>
              <a:buChar char="Ø"/>
            </a:pPr>
            <a:r>
              <a:rPr lang="en-US"/>
              <a:t>More information can be found at: </a:t>
            </a:r>
            <a:r>
              <a:rPr lang="en-US">
                <a:hlinkClick r:id="rId4"/>
              </a:rPr>
              <a:t>http://www.usfk.mil/usfk/sofa.the.sofa.and.you.360</a:t>
            </a: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1933676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63821" y="407564"/>
            <a:ext cx="7607029" cy="985305"/>
          </a:xfrm>
        </p:spPr>
        <p:txBody>
          <a:bodyPr>
            <a:noAutofit/>
          </a:bodyPr>
          <a:lstStyle/>
          <a:p>
            <a:r>
              <a:rPr lang="en-US" sz="4000" b="1" dirty="0">
                <a:latin typeface="+mn-lt"/>
              </a:rPr>
              <a:t>Letters of Employment (LOE)</a:t>
            </a:r>
          </a:p>
        </p:txBody>
      </p:sp>
      <p:sp>
        <p:nvSpPr>
          <p:cNvPr id="6" name="TextBox 5"/>
          <p:cNvSpPr txBox="1"/>
          <p:nvPr/>
        </p:nvSpPr>
        <p:spPr>
          <a:xfrm>
            <a:off x="1043708" y="1519148"/>
            <a:ext cx="10261601" cy="5416868"/>
          </a:xfrm>
          <a:prstGeom prst="rect">
            <a:avLst/>
          </a:prstGeom>
          <a:noFill/>
        </p:spPr>
        <p:txBody>
          <a:bodyPr wrap="square" rtlCol="0">
            <a:spAutoFit/>
          </a:bodyPr>
          <a:lstStyle/>
          <a:p>
            <a:pPr>
              <a:spcBef>
                <a:spcPts val="600"/>
              </a:spcBef>
              <a:spcAft>
                <a:spcPts val="600"/>
              </a:spcAft>
            </a:pPr>
            <a:r>
              <a:rPr lang="en-US" sz="2800" b="1" dirty="0"/>
              <a:t>LOE’s are verification that allow employees access to several protected services and processes in Korea:</a:t>
            </a:r>
          </a:p>
          <a:p>
            <a:pPr marL="914400" lvl="3" indent="-457200">
              <a:buFont typeface="Wingdings" panose="05000000000000000000" pitchFamily="2" charset="2"/>
              <a:buChar char="Ø"/>
            </a:pPr>
            <a:r>
              <a:rPr lang="en-US" sz="2800" dirty="0"/>
              <a:t>Installation (DBIDS) Access</a:t>
            </a:r>
          </a:p>
          <a:p>
            <a:pPr marL="914400" lvl="3" indent="-457200">
              <a:buFont typeface="Wingdings" panose="05000000000000000000" pitchFamily="2" charset="2"/>
              <a:buChar char="Ø"/>
            </a:pPr>
            <a:r>
              <a:rPr lang="en-US" sz="2800" dirty="0"/>
              <a:t>Access to Duty Free services: AAFES, Commissary</a:t>
            </a:r>
          </a:p>
          <a:p>
            <a:pPr marL="914400" lvl="3" indent="-457200">
              <a:buFont typeface="Wingdings" panose="05000000000000000000" pitchFamily="2" charset="2"/>
              <a:buChar char="Ø"/>
            </a:pPr>
            <a:r>
              <a:rPr lang="en-US" sz="2800" dirty="0"/>
              <a:t>A-3 Visa; SOFA Status</a:t>
            </a:r>
          </a:p>
          <a:p>
            <a:pPr marL="914400" lvl="3" indent="-457200">
              <a:buFont typeface="Wingdings" panose="05000000000000000000" pitchFamily="2" charset="2"/>
              <a:buChar char="Ø"/>
            </a:pPr>
            <a:r>
              <a:rPr lang="en-US" sz="2800" dirty="0"/>
              <a:t>ID and CAC cards</a:t>
            </a:r>
          </a:p>
          <a:p>
            <a:pPr marL="914400" lvl="3" indent="-457200">
              <a:buFont typeface="Wingdings" panose="05000000000000000000" pitchFamily="2" charset="2"/>
              <a:buChar char="Ø"/>
            </a:pPr>
            <a:r>
              <a:rPr lang="en-US" sz="2800" dirty="0"/>
              <a:t>Official Passports</a:t>
            </a:r>
          </a:p>
          <a:p>
            <a:pPr marL="914400" lvl="3" indent="-457200">
              <a:buFont typeface="Wingdings" panose="05000000000000000000" pitchFamily="2" charset="2"/>
              <a:buChar char="Ø"/>
            </a:pPr>
            <a:r>
              <a:rPr lang="en-US" sz="2800" dirty="0"/>
              <a:t>Travel and transportation benefits</a:t>
            </a:r>
          </a:p>
          <a:p>
            <a:pPr marL="914400" lvl="3" indent="-457200">
              <a:buFont typeface="Wingdings" panose="05000000000000000000" pitchFamily="2" charset="2"/>
              <a:buChar char="Ø"/>
            </a:pPr>
            <a:r>
              <a:rPr lang="en-US" sz="2800" dirty="0"/>
              <a:t>DODEA</a:t>
            </a:r>
          </a:p>
          <a:p>
            <a:pPr>
              <a:spcBef>
                <a:spcPts val="600"/>
              </a:spcBef>
              <a:spcAft>
                <a:spcPts val="600"/>
              </a:spcAft>
            </a:pPr>
            <a:r>
              <a:rPr lang="en-US" sz="2800" dirty="0"/>
              <a:t>Employee must immediately notify the CPAC if there are changes to any dependents listed on their LOE to avoid any over or under payment of allowances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2042" y="2743200"/>
            <a:ext cx="1480767" cy="102751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765633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1768100" y="797911"/>
            <a:ext cx="8655801" cy="707886"/>
          </a:xfrm>
          <a:prstGeom prst="rect">
            <a:avLst/>
          </a:prstGeom>
          <a:noFill/>
        </p:spPr>
        <p:txBody>
          <a:bodyPr wrap="square" rtlCol="0">
            <a:spAutoFit/>
          </a:bodyPr>
          <a:lstStyle/>
          <a:p>
            <a:pPr algn="ctr"/>
            <a:r>
              <a:rPr lang="en-US" sz="4000" b="1" dirty="0">
                <a:ea typeface="+mj-ea"/>
                <a:cs typeface="+mj-cs"/>
              </a:rPr>
              <a:t>Job Protections</a:t>
            </a:r>
          </a:p>
        </p:txBody>
      </p:sp>
      <p:sp>
        <p:nvSpPr>
          <p:cNvPr id="3" name="TextBox 2"/>
          <p:cNvSpPr txBox="1"/>
          <p:nvPr/>
        </p:nvSpPr>
        <p:spPr>
          <a:xfrm>
            <a:off x="1372558" y="1217187"/>
            <a:ext cx="9326972" cy="4539704"/>
          </a:xfrm>
          <a:prstGeom prst="rect">
            <a:avLst/>
          </a:prstGeom>
          <a:noFill/>
        </p:spPr>
        <p:txBody>
          <a:bodyPr wrap="square" rtlCol="0">
            <a:spAutoFit/>
          </a:bodyPr>
          <a:lstStyle/>
          <a:p>
            <a:endParaRPr lang="en-US" sz="2800" dirty="0"/>
          </a:p>
          <a:p>
            <a:pPr marL="800100" lvl="1" indent="-342900">
              <a:spcBef>
                <a:spcPts val="600"/>
              </a:spcBef>
              <a:spcAft>
                <a:spcPts val="600"/>
              </a:spcAft>
              <a:buFont typeface="Wingdings" panose="05000000000000000000" pitchFamily="2" charset="2"/>
              <a:buChar char="Ø"/>
            </a:pPr>
            <a:r>
              <a:rPr lang="en-US" sz="2800" dirty="0"/>
              <a:t>Anti-discrimination laws (Equal Employment Opportunity)</a:t>
            </a:r>
          </a:p>
          <a:p>
            <a:pPr marL="800100" lvl="1" indent="-342900">
              <a:spcBef>
                <a:spcPts val="600"/>
              </a:spcBef>
              <a:spcAft>
                <a:spcPts val="600"/>
              </a:spcAft>
              <a:buFont typeface="Wingdings" panose="05000000000000000000" pitchFamily="2" charset="2"/>
              <a:buChar char="Ø"/>
            </a:pPr>
            <a:endParaRPr lang="en-US" sz="2800" dirty="0"/>
          </a:p>
          <a:p>
            <a:pPr marL="800100" lvl="1" indent="-342900">
              <a:spcBef>
                <a:spcPts val="600"/>
              </a:spcBef>
              <a:spcAft>
                <a:spcPts val="600"/>
              </a:spcAft>
              <a:buFont typeface="Wingdings" panose="05000000000000000000" pitchFamily="2" charset="2"/>
              <a:buChar char="Ø"/>
            </a:pPr>
            <a:r>
              <a:rPr lang="en-US" sz="2800" dirty="0"/>
              <a:t>Appeal Rights</a:t>
            </a:r>
          </a:p>
          <a:p>
            <a:pPr marL="800100" lvl="1" indent="-342900">
              <a:spcBef>
                <a:spcPts val="600"/>
              </a:spcBef>
              <a:spcAft>
                <a:spcPts val="600"/>
              </a:spcAft>
              <a:buFont typeface="Wingdings" panose="05000000000000000000" pitchFamily="2" charset="2"/>
              <a:buChar char="Ø"/>
            </a:pPr>
            <a:endParaRPr lang="en-US" sz="2800" dirty="0"/>
          </a:p>
          <a:p>
            <a:pPr marL="800100" lvl="1" indent="-342900">
              <a:spcBef>
                <a:spcPts val="600"/>
              </a:spcBef>
              <a:spcAft>
                <a:spcPts val="600"/>
              </a:spcAft>
              <a:buFont typeface="Wingdings" panose="05000000000000000000" pitchFamily="2" charset="2"/>
              <a:buChar char="Ø"/>
            </a:pPr>
            <a:r>
              <a:rPr lang="en-US" sz="2800" dirty="0"/>
              <a:t>Administrative Grievances</a:t>
            </a:r>
          </a:p>
          <a:p>
            <a:pPr marL="800100" lvl="1" indent="-342900">
              <a:spcBef>
                <a:spcPts val="600"/>
              </a:spcBef>
              <a:spcAft>
                <a:spcPts val="600"/>
              </a:spcAft>
              <a:buFont typeface="Wingdings" panose="05000000000000000000" pitchFamily="2" charset="2"/>
              <a:buChar char="Ø"/>
            </a:pPr>
            <a:endParaRPr lang="en-US" sz="2800" dirty="0"/>
          </a:p>
          <a:p>
            <a:pPr marL="800100" lvl="1" indent="-342900">
              <a:spcBef>
                <a:spcPts val="600"/>
              </a:spcBef>
              <a:spcAft>
                <a:spcPts val="600"/>
              </a:spcAft>
              <a:buFont typeface="Wingdings" panose="05000000000000000000" pitchFamily="2" charset="2"/>
              <a:buChar char="Ø"/>
            </a:pPr>
            <a:r>
              <a:rPr lang="en-US" sz="2800" dirty="0"/>
              <a:t>Whistleblower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935" y="2302382"/>
            <a:ext cx="2351176" cy="17358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211" y="4709214"/>
            <a:ext cx="2432817" cy="17684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8" name="Straight Connector 17"/>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1877486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1964483" y="1192222"/>
            <a:ext cx="7830795" cy="707886"/>
          </a:xfrm>
          <a:prstGeom prst="rect">
            <a:avLst/>
          </a:prstGeom>
          <a:noFill/>
        </p:spPr>
        <p:txBody>
          <a:bodyPr wrap="square" rtlCol="0">
            <a:spAutoFit/>
          </a:bodyPr>
          <a:lstStyle/>
          <a:p>
            <a:pPr algn="ctr"/>
            <a:r>
              <a:rPr lang="en-US" sz="4000" b="1" dirty="0">
                <a:ea typeface="+mj-ea"/>
                <a:cs typeface="+mj-cs"/>
              </a:rPr>
              <a:t>Job Protections (EEO Information)</a:t>
            </a:r>
          </a:p>
        </p:txBody>
      </p:sp>
      <p:sp>
        <p:nvSpPr>
          <p:cNvPr id="3" name="TextBox 2"/>
          <p:cNvSpPr txBox="1"/>
          <p:nvPr/>
        </p:nvSpPr>
        <p:spPr>
          <a:xfrm>
            <a:off x="590550" y="2096737"/>
            <a:ext cx="11029950" cy="4462760"/>
          </a:xfrm>
          <a:prstGeom prst="rect">
            <a:avLst/>
          </a:prstGeom>
          <a:noFill/>
        </p:spPr>
        <p:txBody>
          <a:bodyPr wrap="square" rtlCol="0">
            <a:spAutoFit/>
          </a:bodyPr>
          <a:lstStyle/>
          <a:p>
            <a:r>
              <a:rPr lang="en-US" sz="2400" b="1" dirty="0"/>
              <a:t>If you believe you have been subjected to employment discrimination on the basis of: race, color, national origin, sex, age, religion or disability (physical &amp; mental), reprisal, and/or genetic information, you have the right to file an EEO complaint</a:t>
            </a:r>
          </a:p>
          <a:p>
            <a:pPr algn="ctr"/>
            <a:endParaRPr lang="en-US" b="1" u="sng" dirty="0"/>
          </a:p>
          <a:p>
            <a:pPr algn="ctr"/>
            <a:endParaRPr lang="en-US" b="1" u="sng" dirty="0"/>
          </a:p>
          <a:p>
            <a:r>
              <a:rPr lang="en-US" b="1" u="sng" dirty="0"/>
              <a:t>WHO CAN FILE AN EEO COMPLAINT</a:t>
            </a:r>
          </a:p>
          <a:p>
            <a:r>
              <a:rPr lang="en-US" dirty="0"/>
              <a:t>Current Army Civilian Employees</a:t>
            </a:r>
          </a:p>
          <a:p>
            <a:r>
              <a:rPr lang="en-US" dirty="0"/>
              <a:t>Former Employees</a:t>
            </a:r>
          </a:p>
          <a:p>
            <a:r>
              <a:rPr lang="en-US" dirty="0"/>
              <a:t>Applicants for Employment</a:t>
            </a:r>
          </a:p>
          <a:p>
            <a:r>
              <a:rPr lang="en-US" dirty="0"/>
              <a:t>Certain Contract Employees</a:t>
            </a:r>
          </a:p>
          <a:p>
            <a:pPr algn="ctr"/>
            <a:endParaRPr lang="en-US" dirty="0"/>
          </a:p>
          <a:p>
            <a:pPr algn="ctr"/>
            <a:endParaRPr lang="en-US" dirty="0"/>
          </a:p>
          <a:p>
            <a:endParaRPr lang="en-US" sz="1600" dirty="0"/>
          </a:p>
          <a:p>
            <a:endParaRPr lang="en-US" b="1" dirty="0"/>
          </a:p>
          <a:p>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064" y="3514725"/>
            <a:ext cx="2258374" cy="1452233"/>
          </a:xfrm>
          <a:prstGeom prst="rect">
            <a:avLst/>
          </a:prstGeom>
        </p:spPr>
      </p:pic>
      <p:sp>
        <p:nvSpPr>
          <p:cNvPr id="8" name="Rectangle 7"/>
          <p:cNvSpPr/>
          <p:nvPr/>
        </p:nvSpPr>
        <p:spPr>
          <a:xfrm>
            <a:off x="304800" y="5554006"/>
            <a:ext cx="11582400" cy="1015663"/>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r>
              <a:rPr lang="en-US" sz="2000" dirty="0">
                <a:solidFill>
                  <a:srgbClr val="002060"/>
                </a:solidFill>
              </a:rPr>
              <a:t>You must contact the EEO office within 45 calendar days of the date: the alleged discriminatory event occurred, the individual knew or reasonably should have known, or the effective date of the alleged discriminatory personnel action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3" name="Straight Connector 1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2" name="Rectangle 1"/>
          <p:cNvSpPr/>
          <p:nvPr/>
        </p:nvSpPr>
        <p:spPr>
          <a:xfrm>
            <a:off x="4781550" y="3514725"/>
            <a:ext cx="4000500" cy="1842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Equal Employment Area III</a:t>
            </a:r>
          </a:p>
          <a:p>
            <a:pPr algn="ctr"/>
            <a:r>
              <a:rPr lang="en-US" dirty="0">
                <a:solidFill>
                  <a:schemeClr val="tx1"/>
                </a:solidFill>
              </a:rPr>
              <a:t>Bldg 311, Room 18</a:t>
            </a:r>
          </a:p>
          <a:p>
            <a:pPr algn="ctr"/>
            <a:r>
              <a:rPr lang="en-US" dirty="0">
                <a:solidFill>
                  <a:schemeClr val="tx1"/>
                </a:solidFill>
              </a:rPr>
              <a:t>Unit 15228</a:t>
            </a:r>
          </a:p>
          <a:p>
            <a:pPr algn="ctr"/>
            <a:r>
              <a:rPr lang="en-US" dirty="0">
                <a:solidFill>
                  <a:schemeClr val="tx1"/>
                </a:solidFill>
              </a:rPr>
              <a:t>APO AP 96271-5228</a:t>
            </a:r>
          </a:p>
          <a:p>
            <a:pPr algn="ctr"/>
            <a:r>
              <a:rPr lang="en-US" dirty="0">
                <a:solidFill>
                  <a:schemeClr val="tx1"/>
                </a:solidFill>
              </a:rPr>
              <a:t>DSN: 315-753-6482</a:t>
            </a:r>
          </a:p>
          <a:p>
            <a:pPr algn="ctr"/>
            <a:r>
              <a:rPr lang="en-US" dirty="0">
                <a:solidFill>
                  <a:schemeClr val="tx1"/>
                </a:solidFill>
              </a:rPr>
              <a:t>Cell: 010-8996-2528</a:t>
            </a:r>
          </a:p>
        </p:txBody>
      </p:sp>
    </p:spTree>
    <p:extLst>
      <p:ext uri="{BB962C8B-B14F-4D97-AF65-F5344CB8AC3E}">
        <p14:creationId xmlns:p14="http://schemas.microsoft.com/office/powerpoint/2010/main" val="188585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63169" y="876584"/>
            <a:ext cx="3065663" cy="523220"/>
          </a:xfrm>
          <a:prstGeom prst="rect">
            <a:avLst/>
          </a:prstGeom>
          <a:noFill/>
        </p:spPr>
        <p:txBody>
          <a:bodyPr wrap="square" rtlCol="0">
            <a:spAutoFit/>
          </a:bodyPr>
          <a:lstStyle/>
          <a:p>
            <a:pPr algn="ctr"/>
            <a:r>
              <a:rPr lang="en-US" sz="2800" b="1" dirty="0">
                <a:solidFill>
                  <a:sysClr val="windowText" lastClr="000000"/>
                </a:solidFill>
              </a:rPr>
              <a:t>HR Services</a:t>
            </a:r>
            <a:endParaRPr lang="en-US" sz="2800" dirty="0">
              <a:solidFill>
                <a:sysClr val="windowText" lastClr="000000"/>
              </a:solidFill>
            </a:endParaRPr>
          </a:p>
        </p:txBody>
      </p:sp>
      <p:graphicFrame>
        <p:nvGraphicFramePr>
          <p:cNvPr id="2" name="Diagram 1"/>
          <p:cNvGraphicFramePr/>
          <p:nvPr>
            <p:extLst>
              <p:ext uri="{D42A27DB-BD31-4B8C-83A1-F6EECF244321}">
                <p14:modId xmlns:p14="http://schemas.microsoft.com/office/powerpoint/2010/main" val="344431448"/>
              </p:ext>
            </p:extLst>
          </p:nvPr>
        </p:nvGraphicFramePr>
        <p:xfrm>
          <a:off x="1450106" y="719666"/>
          <a:ext cx="8760809" cy="58405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p:cNvSpPr/>
          <p:nvPr/>
        </p:nvSpPr>
        <p:spPr>
          <a:xfrm>
            <a:off x="3953164" y="5209309"/>
            <a:ext cx="6132945" cy="10621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t>Employee</a:t>
            </a:r>
          </a:p>
        </p:txBody>
      </p:sp>
    </p:spTree>
    <p:extLst>
      <p:ext uri="{BB962C8B-B14F-4D97-AF65-F5344CB8AC3E}">
        <p14:creationId xmlns:p14="http://schemas.microsoft.com/office/powerpoint/2010/main" val="88577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1768100" y="797911"/>
            <a:ext cx="8655801" cy="707886"/>
          </a:xfrm>
          <a:prstGeom prst="rect">
            <a:avLst/>
          </a:prstGeom>
          <a:noFill/>
        </p:spPr>
        <p:txBody>
          <a:bodyPr wrap="square" rtlCol="0">
            <a:spAutoFit/>
          </a:bodyPr>
          <a:lstStyle/>
          <a:p>
            <a:pPr algn="ctr"/>
            <a:r>
              <a:rPr lang="en-US" sz="4000" b="1" dirty="0"/>
              <a:t>Whistleblowing </a:t>
            </a:r>
            <a:endParaRPr lang="en-US" sz="4000" b="1" dirty="0">
              <a:ea typeface="+mj-ea"/>
              <a:cs typeface="+mj-cs"/>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8" name="Straight Connector 17"/>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9" name="Content Placeholder 8"/>
          <p:cNvSpPr>
            <a:spLocks noGrp="1"/>
          </p:cNvSpPr>
          <p:nvPr>
            <p:ph idx="1"/>
          </p:nvPr>
        </p:nvSpPr>
        <p:spPr>
          <a:xfrm>
            <a:off x="847437" y="1881042"/>
            <a:ext cx="10515600" cy="2700193"/>
          </a:xfrm>
        </p:spPr>
        <p:txBody>
          <a:bodyPr>
            <a:normAutofit/>
          </a:bodyPr>
          <a:lstStyle/>
          <a:p>
            <a:pPr marL="0" indent="0">
              <a:buNone/>
            </a:pPr>
            <a:r>
              <a:rPr lang="en-US" sz="2400" b="1" dirty="0"/>
              <a:t>The Office of Special Counsel (OSC) provides a secure channel through which current and former federal employees and applicants for federal employment may make confidential disclosures. OSC evaluates the disclosures to determine whether there is a substantial likelihood that one of the categories listed above has been disclosed. If such a determination is made, OSC has the authority to require the head of the agency to investigate the matter.</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597" y="4104297"/>
            <a:ext cx="5852667" cy="2270957"/>
          </a:xfrm>
          <a:prstGeom prst="rect">
            <a:avLst/>
          </a:prstGeom>
        </p:spPr>
      </p:pic>
    </p:spTree>
    <p:extLst>
      <p:ext uri="{BB962C8B-B14F-4D97-AF65-F5344CB8AC3E}">
        <p14:creationId xmlns:p14="http://schemas.microsoft.com/office/powerpoint/2010/main" val="620082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1768100" y="797911"/>
            <a:ext cx="8655801" cy="707886"/>
          </a:xfrm>
          <a:prstGeom prst="rect">
            <a:avLst/>
          </a:prstGeom>
          <a:noFill/>
        </p:spPr>
        <p:txBody>
          <a:bodyPr wrap="square" rtlCol="0">
            <a:spAutoFit/>
          </a:bodyPr>
          <a:lstStyle/>
          <a:p>
            <a:pPr algn="ctr"/>
            <a:r>
              <a:rPr lang="en-US" sz="4000" b="1" dirty="0"/>
              <a:t>Whistleblowing</a:t>
            </a:r>
            <a:r>
              <a:rPr lang="en-US" sz="3600" b="1" dirty="0"/>
              <a:t> </a:t>
            </a:r>
            <a:endParaRPr lang="en-US" sz="3600" b="1" dirty="0">
              <a:ea typeface="+mj-ea"/>
              <a:cs typeface="+mj-cs"/>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8" name="Straight Connector 17"/>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pic>
        <p:nvPicPr>
          <p:cNvPr id="11" name="Content Placeholder 11"/>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596687" y="2345076"/>
            <a:ext cx="6998626" cy="3609009"/>
          </a:xfrm>
        </p:spPr>
      </p:pic>
    </p:spTree>
    <p:extLst>
      <p:ext uri="{BB962C8B-B14F-4D97-AF65-F5344CB8AC3E}">
        <p14:creationId xmlns:p14="http://schemas.microsoft.com/office/powerpoint/2010/main" val="2109205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2154533" y="1029321"/>
            <a:ext cx="7830795" cy="646331"/>
          </a:xfrm>
          <a:prstGeom prst="rect">
            <a:avLst/>
          </a:prstGeom>
          <a:noFill/>
        </p:spPr>
        <p:txBody>
          <a:bodyPr wrap="square" rtlCol="0">
            <a:spAutoFit/>
          </a:bodyPr>
          <a:lstStyle/>
          <a:p>
            <a:pPr algn="ctr"/>
            <a:r>
              <a:rPr lang="en-US" sz="3600" b="1" dirty="0">
                <a:ea typeface="+mj-ea"/>
                <a:cs typeface="+mj-cs"/>
              </a:rPr>
              <a:t>Job Protections (</a:t>
            </a:r>
            <a:r>
              <a:rPr lang="en-US" sz="3600" b="1" dirty="0">
                <a:solidFill>
                  <a:srgbClr val="000C18"/>
                </a:solidFill>
              </a:rPr>
              <a:t>Appeal Rights</a:t>
            </a:r>
            <a:r>
              <a:rPr lang="en-US" sz="3600" b="1" dirty="0">
                <a:latin typeface="+mj-lt"/>
                <a:ea typeface="+mj-ea"/>
                <a:cs typeface="+mj-cs"/>
              </a:rPr>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3" name="Straight Connector 1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1" name="Rectangle 3"/>
          <p:cNvSpPr txBox="1">
            <a:spLocks noChangeArrowheads="1"/>
          </p:cNvSpPr>
          <p:nvPr/>
        </p:nvSpPr>
        <p:spPr>
          <a:xfrm>
            <a:off x="1955131" y="1997363"/>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Times New Roman" pitchFamily="18" charset="0"/>
              </a:rPr>
              <a:t>Some employees may appeal to Merit Systems Protection Board (MSPB) from any of these actions:</a:t>
            </a:r>
          </a:p>
          <a:p>
            <a:pPr lvl="1">
              <a:buFontTx/>
              <a:buChar char="•"/>
            </a:pPr>
            <a:r>
              <a:rPr lang="en-US" sz="2000" dirty="0">
                <a:latin typeface="Times New Roman" pitchFamily="18" charset="0"/>
              </a:rPr>
              <a:t> Disciplinary actions – removal, reduction in grade/pay, or suspension for more than 14 calendar days</a:t>
            </a:r>
          </a:p>
          <a:p>
            <a:pPr lvl="1">
              <a:buFontTx/>
              <a:buChar char="•"/>
            </a:pPr>
            <a:r>
              <a:rPr lang="en-US" sz="2000" dirty="0">
                <a:latin typeface="Times New Roman" pitchFamily="18" charset="0"/>
              </a:rPr>
              <a:t> Performance actions - removal or reduction in grade/pay</a:t>
            </a:r>
          </a:p>
          <a:p>
            <a:pPr lvl="1">
              <a:buFontTx/>
              <a:buChar char="•"/>
            </a:pPr>
            <a:r>
              <a:rPr lang="en-US" sz="2000" dirty="0">
                <a:latin typeface="Times New Roman" pitchFamily="18" charset="0"/>
              </a:rPr>
              <a:t> Reduction in force actions</a:t>
            </a:r>
          </a:p>
          <a:p>
            <a:pPr lvl="1">
              <a:buFontTx/>
              <a:buChar char="•"/>
            </a:pPr>
            <a:r>
              <a:rPr lang="en-US" sz="2000" dirty="0">
                <a:latin typeface="Times New Roman" pitchFamily="18" charset="0"/>
              </a:rPr>
              <a:t> Denial of Within-Grade-Increase (WIGI)</a:t>
            </a:r>
          </a:p>
          <a:p>
            <a:pPr lvl="1">
              <a:buFontTx/>
              <a:buChar char="•"/>
            </a:pPr>
            <a:r>
              <a:rPr lang="en-US" sz="2000" dirty="0">
                <a:latin typeface="Times New Roman" pitchFamily="18" charset="0"/>
              </a:rPr>
              <a:t> Denial of restoration/reemployment.</a:t>
            </a:r>
          </a:p>
          <a:p>
            <a:pPr lvl="1">
              <a:buFontTx/>
              <a:buChar char="•"/>
            </a:pPr>
            <a:endParaRPr lang="en-US" sz="2000" dirty="0">
              <a:latin typeface="Times New Roman" pitchFamily="18" charset="0"/>
            </a:endParaRPr>
          </a:p>
          <a:p>
            <a:pPr marL="0" indent="0">
              <a:buNone/>
            </a:pPr>
            <a:r>
              <a:rPr lang="en-US" sz="2400" dirty="0">
                <a:latin typeface="Times New Roman" pitchFamily="18" charset="0"/>
              </a:rPr>
              <a:t>	</a:t>
            </a:r>
            <a:r>
              <a:rPr lang="en-US" sz="1600" dirty="0">
                <a:latin typeface="Times New Roman" pitchFamily="18" charset="0"/>
              </a:rPr>
              <a:t>(Limited appeal rights for probationary employees)</a:t>
            </a:r>
          </a:p>
          <a:p>
            <a:pPr marL="0" indent="0">
              <a:buFont typeface="Arial" panose="020B0604020202020204" pitchFamily="34" charset="0"/>
              <a:buNone/>
            </a:pPr>
            <a:r>
              <a:rPr lang="en-US" altLang="en-US" sz="2400" dirty="0"/>
              <a:t>Information regarding procedures for filing MSPB appeals can be found on the MSPB web site at </a:t>
            </a:r>
            <a:r>
              <a:rPr lang="en-US" altLang="en-US" sz="2400" dirty="0">
                <a:hlinkClick r:id="rId5"/>
              </a:rPr>
              <a:t>http://www.mspb.gov</a:t>
            </a:r>
            <a:r>
              <a:rPr lang="en-US" altLang="en-US" sz="2400" dirty="0"/>
              <a:t>.</a:t>
            </a:r>
            <a:endParaRPr lang="en-US" sz="2400" dirty="0">
              <a:latin typeface="Times New Roman" pitchFamily="18" charset="0"/>
            </a:endParaRPr>
          </a:p>
        </p:txBody>
      </p:sp>
    </p:spTree>
    <p:extLst>
      <p:ext uri="{BB962C8B-B14F-4D97-AF65-F5344CB8AC3E}">
        <p14:creationId xmlns:p14="http://schemas.microsoft.com/office/powerpoint/2010/main" val="1421477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2154533" y="1029321"/>
            <a:ext cx="7830795" cy="646331"/>
          </a:xfrm>
          <a:prstGeom prst="rect">
            <a:avLst/>
          </a:prstGeom>
          <a:noFill/>
        </p:spPr>
        <p:txBody>
          <a:bodyPr wrap="square" rtlCol="0">
            <a:spAutoFit/>
          </a:bodyPr>
          <a:lstStyle/>
          <a:p>
            <a:pPr algn="ctr"/>
            <a:r>
              <a:rPr lang="en-US" sz="3600" b="1" dirty="0"/>
              <a:t>MERIT SYSTEM PRINCIPLES</a:t>
            </a:r>
            <a:endParaRPr lang="en-US" sz="3600" b="1" dirty="0">
              <a:latin typeface="+mj-lt"/>
              <a:ea typeface="+mj-ea"/>
              <a:cs typeface="+mj-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3" name="Straight Connector 1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0" name="Content Placeholder 8"/>
          <p:cNvSpPr>
            <a:spLocks noGrp="1"/>
          </p:cNvSpPr>
          <p:nvPr>
            <p:ph idx="1"/>
          </p:nvPr>
        </p:nvSpPr>
        <p:spPr>
          <a:xfrm>
            <a:off x="838200" y="1825625"/>
            <a:ext cx="10515600" cy="4351338"/>
          </a:xfrm>
        </p:spPr>
        <p:txBody>
          <a:bodyPr>
            <a:normAutofit/>
          </a:bodyPr>
          <a:lstStyle/>
          <a:p>
            <a:pPr marL="0" indent="0">
              <a:buNone/>
            </a:pPr>
            <a:r>
              <a:rPr lang="en-US" sz="2400" b="1" dirty="0"/>
              <a:t>What are Merit System Principles?</a:t>
            </a:r>
          </a:p>
          <a:p>
            <a:pPr marL="0" indent="0">
              <a:buNone/>
            </a:pPr>
            <a:r>
              <a:rPr lang="en-US" sz="2400" dirty="0"/>
              <a:t>Established in law by the Civil Service Reform Act of 1978. </a:t>
            </a:r>
          </a:p>
          <a:p>
            <a:pPr marL="0" indent="0">
              <a:buNone/>
            </a:pPr>
            <a:endParaRPr lang="en-US" sz="2400" dirty="0"/>
          </a:p>
          <a:p>
            <a:pPr marL="0" indent="0">
              <a:buNone/>
            </a:pPr>
            <a:r>
              <a:rPr lang="en-US" sz="2400" dirty="0"/>
              <a:t>The Merit System Principles provide the code of conduct you should follow when you take a personnel action.</a:t>
            </a:r>
          </a:p>
          <a:p>
            <a:pPr marL="0" indent="0">
              <a:buNone/>
            </a:pPr>
            <a:endParaRPr lang="en-US" sz="2400" dirty="0"/>
          </a:p>
          <a:p>
            <a:pPr marL="0" indent="0">
              <a:buNone/>
            </a:pPr>
            <a:r>
              <a:rPr lang="en-US" sz="2400" dirty="0"/>
              <a:t>Merit System Principles are the “do’s” for taking personnel actions and the Prohibited Personnel Practices (slide 35) are the “don'ts.” </a:t>
            </a:r>
          </a:p>
          <a:p>
            <a:pPr marL="0" indent="0">
              <a:buNone/>
            </a:pPr>
            <a:endParaRPr lang="en-US" sz="2400" dirty="0"/>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509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2154533" y="1029321"/>
            <a:ext cx="7830795" cy="646331"/>
          </a:xfrm>
          <a:prstGeom prst="rect">
            <a:avLst/>
          </a:prstGeom>
          <a:noFill/>
        </p:spPr>
        <p:txBody>
          <a:bodyPr wrap="square" rtlCol="0">
            <a:spAutoFit/>
          </a:bodyPr>
          <a:lstStyle/>
          <a:p>
            <a:pPr algn="ctr"/>
            <a:r>
              <a:rPr lang="en-US" sz="3600" b="1" dirty="0"/>
              <a:t>MERIT SYSTEM PRINCIPLES</a:t>
            </a:r>
            <a:endParaRPr lang="en-US" sz="3600" b="1" dirty="0">
              <a:latin typeface="+mj-lt"/>
              <a:ea typeface="+mj-ea"/>
              <a:cs typeface="+mj-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3" name="Straight Connector 1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0" name="Content Placeholder 8"/>
          <p:cNvSpPr>
            <a:spLocks noGrp="1"/>
          </p:cNvSpPr>
          <p:nvPr>
            <p:ph idx="1"/>
          </p:nvPr>
        </p:nvSpPr>
        <p:spPr>
          <a:xfrm>
            <a:off x="838200" y="1825625"/>
            <a:ext cx="10515600" cy="4860670"/>
          </a:xfrm>
        </p:spPr>
        <p:txBody>
          <a:bodyPr>
            <a:normAutofit lnSpcReduction="10000"/>
          </a:bodyPr>
          <a:lstStyle/>
          <a:p>
            <a:pPr marL="457200" indent="-457200">
              <a:buAutoNum type="arabicPeriod"/>
            </a:pPr>
            <a:r>
              <a:rPr lang="en-US" sz="2400" b="1" dirty="0"/>
              <a:t>Recruit, select, and advance on merit after fair and open competition.</a:t>
            </a:r>
          </a:p>
          <a:p>
            <a:pPr marL="514350" indent="-514350">
              <a:buAutoNum type="arabicPeriod"/>
            </a:pPr>
            <a:r>
              <a:rPr lang="en-US" sz="2400" b="1" dirty="0"/>
              <a:t>Treat employees and applicants fairly and equitably.</a:t>
            </a:r>
          </a:p>
          <a:p>
            <a:pPr marL="514350" indent="-514350">
              <a:buAutoNum type="arabicPeriod"/>
            </a:pPr>
            <a:r>
              <a:rPr lang="en-US" sz="2400" b="1" dirty="0"/>
              <a:t>Provide equal pay for equal work and reward excellent performance.</a:t>
            </a:r>
          </a:p>
          <a:p>
            <a:pPr marL="514350" indent="-514350">
              <a:buAutoNum type="arabicPeriod"/>
            </a:pPr>
            <a:r>
              <a:rPr lang="en-US" sz="2400" b="1" dirty="0"/>
              <a:t>Maintain high standards of integrity, conduct, and concern for the public interest.</a:t>
            </a:r>
          </a:p>
          <a:p>
            <a:pPr marL="514350" indent="-514350">
              <a:buAutoNum type="arabicPeriod"/>
            </a:pPr>
            <a:r>
              <a:rPr lang="en-US" sz="2400" b="1" dirty="0"/>
              <a:t>Manage employees efficiently and effectively.</a:t>
            </a:r>
          </a:p>
          <a:p>
            <a:pPr marL="514350" indent="-514350">
              <a:buAutoNum type="arabicPeriod"/>
            </a:pPr>
            <a:r>
              <a:rPr lang="en-US" sz="2400" b="1" dirty="0"/>
              <a:t>Retain or separate employees on the basis of their performance.</a:t>
            </a:r>
          </a:p>
          <a:p>
            <a:pPr marL="514350" indent="-514350">
              <a:buAutoNum type="arabicPeriod"/>
            </a:pPr>
            <a:r>
              <a:rPr lang="en-US" sz="2400" b="1" dirty="0"/>
              <a:t>Educate and train employees if it will result in better organizational or individual performance.</a:t>
            </a:r>
          </a:p>
          <a:p>
            <a:pPr marL="514350" indent="-514350">
              <a:buAutoNum type="arabicPeriod"/>
            </a:pPr>
            <a:r>
              <a:rPr lang="en-US" sz="2400" b="1" dirty="0"/>
              <a:t>Protect employees from improper political influence.</a:t>
            </a:r>
          </a:p>
          <a:p>
            <a:pPr marL="514350" indent="-514350">
              <a:buAutoNum type="arabicPeriod"/>
            </a:pPr>
            <a:r>
              <a:rPr lang="en-US" sz="2400" b="1" dirty="0"/>
              <a:t>Protect employees against reprisal for the lawful disclosure of information in “whistleblower” situations.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196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2154533" y="1029321"/>
            <a:ext cx="7830795" cy="646331"/>
          </a:xfrm>
          <a:prstGeom prst="rect">
            <a:avLst/>
          </a:prstGeom>
          <a:noFill/>
        </p:spPr>
        <p:txBody>
          <a:bodyPr wrap="square" rtlCol="0">
            <a:spAutoFit/>
          </a:bodyPr>
          <a:lstStyle/>
          <a:p>
            <a:pPr algn="ctr"/>
            <a:r>
              <a:rPr lang="en-US" sz="3600" b="1" dirty="0"/>
              <a:t>MERIT SYSTEM PRINCIPLES</a:t>
            </a:r>
            <a:endParaRPr lang="en-US" sz="3600" b="1" dirty="0">
              <a:latin typeface="+mj-lt"/>
              <a:ea typeface="+mj-ea"/>
              <a:cs typeface="+mj-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3" name="Straight Connector 1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pic>
        <p:nvPicPr>
          <p:cNvPr id="11" name="Content Placeholder 11"/>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341437" y="1825625"/>
            <a:ext cx="6796903" cy="4860670"/>
          </a:xfrm>
        </p:spPr>
      </p:pic>
    </p:spTree>
    <p:extLst>
      <p:ext uri="{BB962C8B-B14F-4D97-AF65-F5344CB8AC3E}">
        <p14:creationId xmlns:p14="http://schemas.microsoft.com/office/powerpoint/2010/main" val="728403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2154533" y="1029321"/>
            <a:ext cx="7830795" cy="646331"/>
          </a:xfrm>
          <a:prstGeom prst="rect">
            <a:avLst/>
          </a:prstGeom>
          <a:noFill/>
        </p:spPr>
        <p:txBody>
          <a:bodyPr wrap="square" rtlCol="0">
            <a:spAutoFit/>
          </a:bodyPr>
          <a:lstStyle/>
          <a:p>
            <a:pPr algn="ctr"/>
            <a:r>
              <a:rPr lang="en-US" sz="3600" b="1" dirty="0">
                <a:solidFill>
                  <a:srgbClr val="000C18"/>
                </a:solidFill>
              </a:rPr>
              <a:t>Code of Conduct</a:t>
            </a:r>
            <a:endParaRPr lang="en-US" sz="3600" b="1" dirty="0">
              <a:latin typeface="+mj-lt"/>
              <a:ea typeface="+mj-ea"/>
              <a:cs typeface="+mj-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3" name="Straight Connector 1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1" name="Rectangle 3"/>
          <p:cNvSpPr txBox="1">
            <a:spLocks noChangeArrowheads="1"/>
          </p:cNvSpPr>
          <p:nvPr/>
        </p:nvSpPr>
        <p:spPr>
          <a:xfrm>
            <a:off x="2154533" y="1943534"/>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dirty="0"/>
              <a:t>The principles of the Code of Conduct commonly called Ethics were established by E.O. 12732 and form the basis for the specific rules regarding Ethics and Conduct contained in the OGE Standards of Ethical Conduct at 5 C.F.R. Part 2635.  </a:t>
            </a:r>
          </a:p>
          <a:p>
            <a:pPr marL="0" indent="0">
              <a:lnSpc>
                <a:spcPct val="80000"/>
              </a:lnSpc>
              <a:buFont typeface="Arial" panose="020B0604020202020204" pitchFamily="34" charset="0"/>
              <a:buNone/>
            </a:pPr>
            <a:endParaRPr lang="en-US" dirty="0"/>
          </a:p>
          <a:p>
            <a:pPr marL="0" indent="0">
              <a:lnSpc>
                <a:spcPct val="80000"/>
              </a:lnSpc>
              <a:buFont typeface="Arial" panose="020B0604020202020204" pitchFamily="34" charset="0"/>
              <a:buNone/>
            </a:pPr>
            <a:r>
              <a:rPr lang="en-US" dirty="0"/>
              <a:t>These principles need to be applied weighing the propriety of your conduct in everything you do both while on duty and off duty.</a:t>
            </a:r>
          </a:p>
        </p:txBody>
      </p:sp>
    </p:spTree>
    <p:extLst>
      <p:ext uri="{BB962C8B-B14F-4D97-AF65-F5344CB8AC3E}">
        <p14:creationId xmlns:p14="http://schemas.microsoft.com/office/powerpoint/2010/main" val="1143632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2154533" y="1029321"/>
            <a:ext cx="7830795" cy="646331"/>
          </a:xfrm>
          <a:prstGeom prst="rect">
            <a:avLst/>
          </a:prstGeom>
          <a:noFill/>
        </p:spPr>
        <p:txBody>
          <a:bodyPr wrap="square" rtlCol="0">
            <a:spAutoFit/>
          </a:bodyPr>
          <a:lstStyle/>
          <a:p>
            <a:pPr algn="ctr"/>
            <a:r>
              <a:rPr lang="en-US" sz="3600" b="1" dirty="0">
                <a:solidFill>
                  <a:srgbClr val="000C18"/>
                </a:solidFill>
              </a:rPr>
              <a:t>Code of Conduct</a:t>
            </a:r>
            <a:endParaRPr lang="en-US" sz="3600" b="1" dirty="0">
              <a:latin typeface="+mj-lt"/>
              <a:ea typeface="+mj-ea"/>
              <a:cs typeface="+mj-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3" name="Straight Connector 1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8" name="Rectangle 3"/>
          <p:cNvSpPr txBox="1">
            <a:spLocks noChangeArrowheads="1"/>
          </p:cNvSpPr>
          <p:nvPr/>
        </p:nvSpPr>
        <p:spPr>
          <a:xfrm>
            <a:off x="2154533" y="1943534"/>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Ø"/>
            </a:pPr>
            <a:r>
              <a:rPr lang="en-US" sz="1800" dirty="0"/>
              <a:t>Public Service is a public trust, requiring employees to place loyalty to the Constitution, the laws and ethical principles above private gain.</a:t>
            </a:r>
          </a:p>
          <a:p>
            <a:pPr>
              <a:lnSpc>
                <a:spcPct val="80000"/>
              </a:lnSpc>
              <a:buFont typeface="Wingdings" panose="05000000000000000000" pitchFamily="2" charset="2"/>
              <a:buChar char="Ø"/>
            </a:pPr>
            <a:r>
              <a:rPr lang="en-US" sz="1800" dirty="0"/>
              <a:t>Employees shall not hold financial interests that conflict with the conscientious performance of duty.</a:t>
            </a:r>
          </a:p>
          <a:p>
            <a:pPr>
              <a:lnSpc>
                <a:spcPct val="80000"/>
              </a:lnSpc>
              <a:buFont typeface="Wingdings" panose="05000000000000000000" pitchFamily="2" charset="2"/>
              <a:buChar char="Ø"/>
            </a:pPr>
            <a:r>
              <a:rPr lang="en-US" sz="1800" dirty="0"/>
              <a:t>Employees shall not engage in financial transactions using nonpublic Government information or allow the improper use of such information to further any private gain.</a:t>
            </a:r>
          </a:p>
          <a:p>
            <a:pPr>
              <a:lnSpc>
                <a:spcPct val="80000"/>
              </a:lnSpc>
              <a:buFont typeface="Wingdings" panose="05000000000000000000" pitchFamily="2" charset="2"/>
              <a:buChar char="Ø"/>
            </a:pPr>
            <a:r>
              <a:rPr lang="en-US" sz="1800" dirty="0"/>
              <a:t>An employee shall not, except as permitted by 5 C.F.R. Part 2635 Subpart B, solicit or accept gifts or other items of monetary value from any person or entity seeking official action from, doing business with, or conducting activities regulated by the employee’s agency, or whose interests may be substantially affected by the performance or nonperformance of the employee’s duties.</a:t>
            </a:r>
          </a:p>
          <a:p>
            <a:pPr>
              <a:lnSpc>
                <a:spcPct val="80000"/>
              </a:lnSpc>
              <a:buFont typeface="Wingdings" panose="05000000000000000000" pitchFamily="2" charset="2"/>
              <a:buChar char="Ø"/>
            </a:pPr>
            <a:r>
              <a:rPr lang="en-US" sz="1800" dirty="0"/>
              <a:t>Employees shall put forth honest effort in the performance of their duties.</a:t>
            </a:r>
          </a:p>
          <a:p>
            <a:pPr>
              <a:lnSpc>
                <a:spcPct val="80000"/>
              </a:lnSpc>
              <a:buFont typeface="Wingdings" panose="05000000000000000000" pitchFamily="2" charset="2"/>
              <a:buChar char="Ø"/>
            </a:pPr>
            <a:r>
              <a:rPr lang="en-US" sz="1800" dirty="0"/>
              <a:t>Employees shall not knowingly make unauthorized commitments or promises of any kind purporting to bind the Government.</a:t>
            </a:r>
          </a:p>
          <a:p>
            <a:pPr>
              <a:lnSpc>
                <a:spcPct val="80000"/>
              </a:lnSpc>
              <a:buFont typeface="Wingdings" panose="05000000000000000000" pitchFamily="2" charset="2"/>
              <a:buChar char="Ø"/>
            </a:pPr>
            <a:r>
              <a:rPr lang="en-US" sz="1800" dirty="0"/>
              <a:t>Employees shall not use public office for private gain.</a:t>
            </a:r>
          </a:p>
        </p:txBody>
      </p:sp>
    </p:spTree>
    <p:extLst>
      <p:ext uri="{BB962C8B-B14F-4D97-AF65-F5344CB8AC3E}">
        <p14:creationId xmlns:p14="http://schemas.microsoft.com/office/powerpoint/2010/main" val="3817393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2154533" y="1029321"/>
            <a:ext cx="7830795" cy="646331"/>
          </a:xfrm>
          <a:prstGeom prst="rect">
            <a:avLst/>
          </a:prstGeom>
          <a:noFill/>
        </p:spPr>
        <p:txBody>
          <a:bodyPr wrap="square" rtlCol="0">
            <a:spAutoFit/>
          </a:bodyPr>
          <a:lstStyle/>
          <a:p>
            <a:pPr algn="ctr"/>
            <a:r>
              <a:rPr lang="en-US" sz="3600" b="1" dirty="0">
                <a:solidFill>
                  <a:srgbClr val="000C18"/>
                </a:solidFill>
              </a:rPr>
              <a:t>Code of Conduct</a:t>
            </a:r>
            <a:endParaRPr lang="en-US" sz="3600" b="1" dirty="0">
              <a:latin typeface="+mj-lt"/>
              <a:ea typeface="+mj-ea"/>
              <a:cs typeface="+mj-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3" name="Straight Connector 1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8" name="Content Placeholder 2"/>
          <p:cNvSpPr>
            <a:spLocks noGrp="1"/>
          </p:cNvSpPr>
          <p:nvPr>
            <p:ph idx="1"/>
          </p:nvPr>
        </p:nvSpPr>
        <p:spPr>
          <a:xfrm>
            <a:off x="1955130" y="1785025"/>
            <a:ext cx="8229600" cy="4525963"/>
          </a:xfrm>
        </p:spPr>
        <p:txBody>
          <a:bodyPr>
            <a:noAutofit/>
          </a:bodyPr>
          <a:lstStyle/>
          <a:p>
            <a:pPr>
              <a:lnSpc>
                <a:spcPct val="80000"/>
              </a:lnSpc>
              <a:buFont typeface="Wingdings" panose="05000000000000000000" pitchFamily="2" charset="2"/>
              <a:buChar char="Ø"/>
            </a:pPr>
            <a:r>
              <a:rPr lang="en-US" sz="1700" dirty="0"/>
              <a:t>Employees shall act impartially and not give preferential treatment to any private organization or individual.</a:t>
            </a:r>
          </a:p>
          <a:p>
            <a:pPr>
              <a:lnSpc>
                <a:spcPct val="80000"/>
              </a:lnSpc>
              <a:buFont typeface="Wingdings" panose="05000000000000000000" pitchFamily="2" charset="2"/>
              <a:buChar char="Ø"/>
            </a:pPr>
            <a:r>
              <a:rPr lang="en-US" sz="1700" dirty="0"/>
              <a:t>Employees shall protect and conserve Federal property and shall not use it for other than authorized activities.  </a:t>
            </a:r>
          </a:p>
          <a:p>
            <a:pPr>
              <a:lnSpc>
                <a:spcPct val="80000"/>
              </a:lnSpc>
              <a:buFont typeface="Wingdings" panose="05000000000000000000" pitchFamily="2" charset="2"/>
              <a:buChar char="Ø"/>
            </a:pPr>
            <a:r>
              <a:rPr lang="en-US" sz="1700" dirty="0"/>
              <a:t>Employees shall not engage in outside employment or activities, including seeking or negotiating for employment, that conflict with official Government duties and responsibilities.</a:t>
            </a:r>
            <a:endParaRPr lang="en-US" sz="1700" dirty="0">
              <a:cs typeface="Times New Roman" panose="02020603050405020304" pitchFamily="18" charset="0"/>
            </a:endParaRPr>
          </a:p>
          <a:p>
            <a:pPr>
              <a:buFont typeface="Wingdings" panose="05000000000000000000" pitchFamily="2" charset="2"/>
              <a:buChar char="Ø"/>
            </a:pPr>
            <a:r>
              <a:rPr lang="en-US" sz="1700" dirty="0">
                <a:cs typeface="Times New Roman" panose="02020603050405020304" pitchFamily="18" charset="0"/>
              </a:rPr>
              <a:t>Employees shall disclose waste, fraud, abuse and corruption to appropriate authorities.</a:t>
            </a:r>
          </a:p>
          <a:p>
            <a:pPr>
              <a:buFont typeface="Wingdings" panose="05000000000000000000" pitchFamily="2" charset="2"/>
              <a:buChar char="Ø"/>
            </a:pPr>
            <a:r>
              <a:rPr lang="en-US" sz="1700" dirty="0">
                <a:cs typeface="Times New Roman" panose="02020603050405020304" pitchFamily="18" charset="0"/>
              </a:rPr>
              <a:t>Employees shall satisfy in good faith their obligations as citizens, including all just financial obligations, especially those—such as Federal, State, and local taxes—that are imposed by law.</a:t>
            </a:r>
          </a:p>
          <a:p>
            <a:pPr>
              <a:buFont typeface="Wingdings" panose="05000000000000000000" pitchFamily="2" charset="2"/>
              <a:buChar char="Ø"/>
            </a:pPr>
            <a:r>
              <a:rPr lang="en-US" sz="1700" dirty="0">
                <a:cs typeface="Times New Roman" panose="02020603050405020304" pitchFamily="18" charset="0"/>
              </a:rPr>
              <a:t>Employees shall adhere to all laws and regulations that provide equal opportunity for all Americans regardless or race, color, religion, sex, national origin, age, or handicap.</a:t>
            </a:r>
          </a:p>
          <a:p>
            <a:pPr>
              <a:buFont typeface="Wingdings" panose="05000000000000000000" pitchFamily="2" charset="2"/>
              <a:buChar char="Ø"/>
            </a:pPr>
            <a:r>
              <a:rPr lang="en-US" sz="1700" dirty="0">
                <a:cs typeface="Times New Roman" panose="02020603050405020304" pitchFamily="18" charset="0"/>
              </a:rPr>
              <a:t>Employees shall endeavor to avoid any actions creating the appearance of violating the law or the Office of Government Ethics (OGE) Standards of Ethical Conduct.  Whether particular circumstances create an appearance that the law or the standards have been violated shall be determined from the perspective of a reasonable person with knowledge of the relevant facts.  </a:t>
            </a:r>
          </a:p>
        </p:txBody>
      </p:sp>
    </p:spTree>
    <p:extLst>
      <p:ext uri="{BB962C8B-B14F-4D97-AF65-F5344CB8AC3E}">
        <p14:creationId xmlns:p14="http://schemas.microsoft.com/office/powerpoint/2010/main" val="1574038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375" y="4355014"/>
            <a:ext cx="10889673" cy="1569660"/>
          </a:xfrm>
          <a:prstGeom prst="rect">
            <a:avLst/>
          </a:prstGeom>
          <a:noFill/>
        </p:spPr>
        <p:txBody>
          <a:bodyPr wrap="square" rtlCol="0">
            <a:spAutoFit/>
          </a:bodyPr>
          <a:lstStyle/>
          <a:p>
            <a:pPr algn="ctr"/>
            <a:r>
              <a:rPr lang="en-US" sz="9600" b="1" dirty="0"/>
              <a:t>QUESTIONS!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871" y="591671"/>
            <a:ext cx="5553635" cy="3908891"/>
          </a:xfrm>
          <a:prstGeom prst="rect">
            <a:avLst/>
          </a:prstGeom>
        </p:spPr>
      </p:pic>
    </p:spTree>
    <p:extLst>
      <p:ext uri="{BB962C8B-B14F-4D97-AF65-F5344CB8AC3E}">
        <p14:creationId xmlns:p14="http://schemas.microsoft.com/office/powerpoint/2010/main" val="327260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17800" y="814471"/>
            <a:ext cx="6756400" cy="617982"/>
          </a:xfrm>
        </p:spPr>
        <p:txBody>
          <a:bodyPr>
            <a:noAutofit/>
          </a:bodyPr>
          <a:lstStyle/>
          <a:p>
            <a:r>
              <a:rPr lang="en-US" sz="4400" b="1" dirty="0">
                <a:solidFill>
                  <a:sysClr val="windowText" lastClr="000000"/>
                </a:solidFill>
                <a:latin typeface="+mn-lt"/>
              </a:rPr>
              <a:t>Topics</a:t>
            </a:r>
          </a:p>
        </p:txBody>
      </p:sp>
      <p:graphicFrame>
        <p:nvGraphicFramePr>
          <p:cNvPr id="4" name="Diagram 3"/>
          <p:cNvGraphicFramePr/>
          <p:nvPr>
            <p:extLst>
              <p:ext uri="{D42A27DB-BD31-4B8C-83A1-F6EECF244321}">
                <p14:modId xmlns:p14="http://schemas.microsoft.com/office/powerpoint/2010/main" val="2893471629"/>
              </p:ext>
            </p:extLst>
          </p:nvPr>
        </p:nvGraphicFramePr>
        <p:xfrm>
          <a:off x="1768458" y="1495425"/>
          <a:ext cx="8655085" cy="5194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9" name="Straight Connector 8"/>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06251" y="4571998"/>
            <a:ext cx="1503153" cy="1878941"/>
          </a:xfrm>
          <a:prstGeom prst="rect">
            <a:avLst/>
          </a:prstGeom>
        </p:spPr>
      </p:pic>
    </p:spTree>
    <p:extLst>
      <p:ext uri="{BB962C8B-B14F-4D97-AF65-F5344CB8AC3E}">
        <p14:creationId xmlns:p14="http://schemas.microsoft.com/office/powerpoint/2010/main" val="2771915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85365" y="2208120"/>
            <a:ext cx="8821271" cy="255454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8000" b="1" dirty="0"/>
              <a:t>OVERSEAS BENEFITS AND ALLOWANCES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9" name="Straight Connector 8"/>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4159016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0" name="Straight Connector 9"/>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pic>
        <p:nvPicPr>
          <p:cNvPr id="9" name="Content Placeholder 3"/>
          <p:cNvPicPr>
            <a:picLocks noChangeAspect="1"/>
          </p:cNvPicPr>
          <p:nvPr/>
        </p:nvPicPr>
        <p:blipFill>
          <a:blip r:embed="rId5">
            <a:grayscl/>
            <a:extLst>
              <a:ext uri="{BEBA8EAE-BF5A-486C-A8C5-ECC9F3942E4B}">
                <a14:imgProps xmlns:a14="http://schemas.microsoft.com/office/drawing/2010/main">
                  <a14:imgLayer r:embed="rId6">
                    <a14:imgEffect>
                      <a14:sharpenSoften amoun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28073" y="1643347"/>
            <a:ext cx="9220200" cy="4682661"/>
          </a:xfrm>
          <a:prstGeom prst="rect">
            <a:avLst/>
          </a:prstGeom>
          <a:noFill/>
        </p:spPr>
      </p:pic>
      <p:grpSp>
        <p:nvGrpSpPr>
          <p:cNvPr id="12" name="Group 11"/>
          <p:cNvGrpSpPr/>
          <p:nvPr/>
        </p:nvGrpSpPr>
        <p:grpSpPr>
          <a:xfrm>
            <a:off x="1104273" y="5039396"/>
            <a:ext cx="9144000" cy="375880"/>
            <a:chOff x="0" y="2100649"/>
            <a:chExt cx="9144000" cy="375880"/>
          </a:xfrm>
        </p:grpSpPr>
        <p:sp>
          <p:nvSpPr>
            <p:cNvPr id="13" name="Rectangle 12"/>
            <p:cNvSpPr/>
            <p:nvPr/>
          </p:nvSpPr>
          <p:spPr>
            <a:xfrm>
              <a:off x="0" y="2133600"/>
              <a:ext cx="91440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2641796" y="2133600"/>
              <a:ext cx="0" cy="304800"/>
            </a:xfrm>
            <a:prstGeom prst="line">
              <a:avLst/>
            </a:prstGeom>
            <a:ln w="15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05600" y="2100649"/>
              <a:ext cx="0" cy="304800"/>
            </a:xfrm>
            <a:prstGeom prst="line">
              <a:avLst/>
            </a:prstGeom>
            <a:ln w="15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1854" y="2137975"/>
              <a:ext cx="1673146" cy="338554"/>
            </a:xfrm>
            <a:prstGeom prst="rect">
              <a:avLst/>
            </a:prstGeom>
            <a:noFill/>
          </p:spPr>
          <p:txBody>
            <a:bodyPr wrap="square" rtlCol="0">
              <a:spAutoFit/>
            </a:bodyPr>
            <a:lstStyle/>
            <a:p>
              <a:pPr algn="r"/>
              <a:r>
                <a:rPr lang="en-US" sz="1600" dirty="0">
                  <a:solidFill>
                    <a:schemeClr val="bg1">
                      <a:lumMod val="85000"/>
                    </a:schemeClr>
                  </a:solidFill>
                </a:rPr>
                <a:t>Pre-Departure</a:t>
              </a:r>
            </a:p>
          </p:txBody>
        </p:sp>
        <p:sp>
          <p:nvSpPr>
            <p:cNvPr id="18" name="TextBox 17"/>
            <p:cNvSpPr txBox="1"/>
            <p:nvPr/>
          </p:nvSpPr>
          <p:spPr>
            <a:xfrm>
              <a:off x="3791485" y="2137975"/>
              <a:ext cx="1466315" cy="338554"/>
            </a:xfrm>
            <a:prstGeom prst="rect">
              <a:avLst/>
            </a:prstGeom>
            <a:noFill/>
          </p:spPr>
          <p:txBody>
            <a:bodyPr wrap="square" rtlCol="0">
              <a:spAutoFit/>
            </a:bodyPr>
            <a:lstStyle/>
            <a:p>
              <a:pPr algn="r"/>
              <a:r>
                <a:rPr lang="en-US" sz="1600" dirty="0">
                  <a:solidFill>
                    <a:schemeClr val="bg1">
                      <a:lumMod val="85000"/>
                    </a:schemeClr>
                  </a:solidFill>
                </a:rPr>
                <a:t>PCS Travel</a:t>
              </a:r>
            </a:p>
          </p:txBody>
        </p:sp>
        <p:sp>
          <p:nvSpPr>
            <p:cNvPr id="19" name="TextBox 18"/>
            <p:cNvSpPr txBox="1"/>
            <p:nvPr/>
          </p:nvSpPr>
          <p:spPr>
            <a:xfrm>
              <a:off x="7239000" y="2128450"/>
              <a:ext cx="1447800" cy="338554"/>
            </a:xfrm>
            <a:prstGeom prst="rect">
              <a:avLst/>
            </a:prstGeom>
            <a:noFill/>
          </p:spPr>
          <p:txBody>
            <a:bodyPr wrap="square" rtlCol="0">
              <a:spAutoFit/>
            </a:bodyPr>
            <a:lstStyle/>
            <a:p>
              <a:pPr algn="r"/>
              <a:r>
                <a:rPr lang="en-US" sz="1600" dirty="0">
                  <a:solidFill>
                    <a:schemeClr val="bg1">
                      <a:lumMod val="85000"/>
                    </a:schemeClr>
                  </a:solidFill>
                </a:rPr>
                <a:t>Arrive at Post</a:t>
              </a:r>
            </a:p>
          </p:txBody>
        </p:sp>
      </p:grpSp>
      <p:sp>
        <p:nvSpPr>
          <p:cNvPr id="20" name="Rectangle 2" descr="Large confetti"/>
          <p:cNvSpPr txBox="1">
            <a:spLocks noChangeArrowheads="1"/>
          </p:cNvSpPr>
          <p:nvPr/>
        </p:nvSpPr>
        <p:spPr bwMode="auto">
          <a:xfrm>
            <a:off x="3028323" y="1071847"/>
            <a:ext cx="5295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dirty="0">
                <a:latin typeface="+mn-lt"/>
              </a:rPr>
              <a:t>Benefits by Stage</a:t>
            </a:r>
          </a:p>
        </p:txBody>
      </p:sp>
      <p:cxnSp>
        <p:nvCxnSpPr>
          <p:cNvPr id="21" name="Straight Connector 20"/>
          <p:cNvCxnSpPr/>
          <p:nvPr/>
        </p:nvCxnSpPr>
        <p:spPr>
          <a:xfrm>
            <a:off x="3746069" y="2563306"/>
            <a:ext cx="0" cy="2513416"/>
          </a:xfrm>
          <a:prstGeom prst="line">
            <a:avLst/>
          </a:prstGeom>
          <a:ln w="15875">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809873" y="2580702"/>
            <a:ext cx="0" cy="2513416"/>
          </a:xfrm>
          <a:prstGeom prst="line">
            <a:avLst/>
          </a:prstGeom>
          <a:ln w="15875">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sp>
        <p:nvSpPr>
          <p:cNvPr id="23" name="Title 51"/>
          <p:cNvSpPr txBox="1">
            <a:spLocks/>
          </p:cNvSpPr>
          <p:nvPr/>
        </p:nvSpPr>
        <p:spPr bwMode="auto">
          <a:xfrm>
            <a:off x="1272823" y="1801305"/>
            <a:ext cx="231132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1400" u="sng" dirty="0"/>
              <a:t>Employee prepares to travel</a:t>
            </a:r>
          </a:p>
          <a:p>
            <a:pPr algn="l"/>
            <a:r>
              <a:rPr lang="en-US" sz="1400" dirty="0"/>
              <a:t>-Up to 10 days FTA </a:t>
            </a:r>
          </a:p>
          <a:p>
            <a:pPr algn="l"/>
            <a:r>
              <a:rPr lang="en-US" sz="1400" dirty="0"/>
              <a:t>-Apply for advanced pay if elected</a:t>
            </a:r>
          </a:p>
          <a:p>
            <a:pPr algn="l"/>
            <a:r>
              <a:rPr lang="en-US" sz="1400" dirty="0"/>
              <a:t>-Mics expense payment</a:t>
            </a:r>
          </a:p>
          <a:p>
            <a:pPr algn="l"/>
            <a:br>
              <a:rPr lang="en-US" sz="1400" dirty="0"/>
            </a:br>
            <a:endParaRPr lang="en-US" sz="1400" dirty="0"/>
          </a:p>
        </p:txBody>
      </p:sp>
      <p:sp>
        <p:nvSpPr>
          <p:cNvPr id="24" name="Title 51"/>
          <p:cNvSpPr txBox="1">
            <a:spLocks/>
          </p:cNvSpPr>
          <p:nvPr/>
        </p:nvSpPr>
        <p:spPr bwMode="auto">
          <a:xfrm>
            <a:off x="7962273" y="1817831"/>
            <a:ext cx="2286000" cy="32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1400" u="sng" dirty="0"/>
              <a:t>Employee arrives at post</a:t>
            </a:r>
          </a:p>
          <a:p>
            <a:pPr algn="l"/>
            <a:r>
              <a:rPr lang="en-US" sz="1400" dirty="0"/>
              <a:t>-Files travel voucher </a:t>
            </a:r>
          </a:p>
          <a:p>
            <a:pPr algn="l"/>
            <a:r>
              <a:rPr lang="en-US" sz="1400" dirty="0"/>
              <a:t>-Applies for advanced pay if elected</a:t>
            </a:r>
          </a:p>
          <a:p>
            <a:pPr algn="l"/>
            <a:r>
              <a:rPr lang="en-US" sz="1400" dirty="0"/>
              <a:t>-Uses TQSA for temp lodging and per diem(60 days) </a:t>
            </a:r>
          </a:p>
          <a:p>
            <a:pPr algn="l"/>
            <a:r>
              <a:rPr lang="en-US" sz="1400" dirty="0"/>
              <a:t>-Applies for Post allowance</a:t>
            </a:r>
          </a:p>
          <a:p>
            <a:pPr algn="l"/>
            <a:r>
              <a:rPr lang="en-US" sz="1400" dirty="0"/>
              <a:t>-Uses LQA for permanent residence</a:t>
            </a:r>
          </a:p>
          <a:p>
            <a:pPr algn="l"/>
            <a:r>
              <a:rPr lang="en-US" sz="1400" dirty="0"/>
              <a:t>-Files for NTS funding</a:t>
            </a:r>
          </a:p>
        </p:txBody>
      </p:sp>
      <p:grpSp>
        <p:nvGrpSpPr>
          <p:cNvPr id="5" name="Group 4"/>
          <p:cNvGrpSpPr/>
          <p:nvPr/>
        </p:nvGrpSpPr>
        <p:grpSpPr>
          <a:xfrm>
            <a:off x="7883371" y="5592932"/>
            <a:ext cx="3338004" cy="585926"/>
            <a:chOff x="7883371" y="5592932"/>
            <a:chExt cx="3338004" cy="585926"/>
          </a:xfrm>
        </p:grpSpPr>
        <p:sp>
          <p:nvSpPr>
            <p:cNvPr id="2" name="Rounded Rectangle 1"/>
            <p:cNvSpPr/>
            <p:nvPr/>
          </p:nvSpPr>
          <p:spPr>
            <a:xfrm>
              <a:off x="7883371" y="5592932"/>
              <a:ext cx="3338004" cy="5859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7883371" y="5592932"/>
              <a:ext cx="1029810" cy="26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Submit</a:t>
              </a:r>
            </a:p>
          </p:txBody>
        </p:sp>
        <p:sp>
          <p:nvSpPr>
            <p:cNvPr id="4" name="Rectangle 3"/>
            <p:cNvSpPr/>
            <p:nvPr/>
          </p:nvSpPr>
          <p:spPr>
            <a:xfrm>
              <a:off x="8324223" y="5859262"/>
              <a:ext cx="2808375" cy="319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TQSA/LQA/PA Through Service Now</a:t>
              </a:r>
            </a:p>
          </p:txBody>
        </p:sp>
      </p:grpSp>
      <p:grpSp>
        <p:nvGrpSpPr>
          <p:cNvPr id="25" name="Group 24"/>
          <p:cNvGrpSpPr/>
          <p:nvPr/>
        </p:nvGrpSpPr>
        <p:grpSpPr>
          <a:xfrm>
            <a:off x="3226756" y="5558614"/>
            <a:ext cx="3338004" cy="585926"/>
            <a:chOff x="7883371" y="5592932"/>
            <a:chExt cx="3338004" cy="585926"/>
          </a:xfrm>
        </p:grpSpPr>
        <p:sp>
          <p:nvSpPr>
            <p:cNvPr id="26" name="Rounded Rectangle 25"/>
            <p:cNvSpPr/>
            <p:nvPr/>
          </p:nvSpPr>
          <p:spPr>
            <a:xfrm>
              <a:off x="7883371" y="5592932"/>
              <a:ext cx="3338004" cy="5859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7883371" y="5592932"/>
              <a:ext cx="1029810" cy="26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Submit</a:t>
              </a:r>
            </a:p>
          </p:txBody>
        </p:sp>
        <p:sp>
          <p:nvSpPr>
            <p:cNvPr id="28" name="Rectangle 27"/>
            <p:cNvSpPr/>
            <p:nvPr/>
          </p:nvSpPr>
          <p:spPr>
            <a:xfrm>
              <a:off x="8324223" y="5859262"/>
              <a:ext cx="2808375" cy="319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Travel Voucher/FTA to Finance</a:t>
              </a:r>
            </a:p>
          </p:txBody>
        </p:sp>
      </p:grpSp>
    </p:spTree>
    <p:extLst>
      <p:ext uri="{BB962C8B-B14F-4D97-AF65-F5344CB8AC3E}">
        <p14:creationId xmlns:p14="http://schemas.microsoft.com/office/powerpoint/2010/main" val="164367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966178"/>
            <a:ext cx="9144000" cy="791618"/>
          </a:xfrm>
        </p:spPr>
        <p:txBody>
          <a:bodyPr>
            <a:normAutofit/>
          </a:bodyPr>
          <a:lstStyle/>
          <a:p>
            <a:r>
              <a:rPr lang="en-US" sz="4000" b="1" dirty="0">
                <a:latin typeface="+mn-lt"/>
              </a:rPr>
              <a:t>Travel Vouchers</a:t>
            </a:r>
          </a:p>
        </p:txBody>
      </p:sp>
      <p:sp>
        <p:nvSpPr>
          <p:cNvPr id="16" name="TextBox 15"/>
          <p:cNvSpPr txBox="1"/>
          <p:nvPr/>
        </p:nvSpPr>
        <p:spPr>
          <a:xfrm>
            <a:off x="1481727" y="1862150"/>
            <a:ext cx="9979117" cy="3893374"/>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Ø"/>
            </a:pPr>
            <a:r>
              <a:rPr lang="en-US" sz="2800" dirty="0"/>
              <a:t>Employees who have exercised official travel in relocating to a new duty of assignment will need to submit a travel voucher for reimbursement of authorized expenses. </a:t>
            </a:r>
          </a:p>
          <a:p>
            <a:pPr marL="457200" indent="-457200">
              <a:spcBef>
                <a:spcPts val="600"/>
              </a:spcBef>
              <a:spcAft>
                <a:spcPts val="600"/>
              </a:spcAft>
              <a:buFont typeface="Wingdings" panose="05000000000000000000" pitchFamily="2" charset="2"/>
              <a:buChar char="Ø"/>
            </a:pPr>
            <a:r>
              <a:rPr lang="en-US" sz="2800" dirty="0"/>
              <a:t>Travel vouchers for expenses during travel are sent to 175th Finance Office via Service Now: </a:t>
            </a:r>
          </a:p>
          <a:p>
            <a:pPr algn="ctr">
              <a:spcBef>
                <a:spcPts val="600"/>
              </a:spcBef>
              <a:spcAft>
                <a:spcPts val="600"/>
              </a:spcAft>
            </a:pPr>
            <a:r>
              <a:rPr lang="en-US" sz="2800" u="sng" dirty="0"/>
              <a:t>https://service.chra.army.mil  </a:t>
            </a:r>
          </a:p>
          <a:p>
            <a:endParaRPr lang="en-US" dirty="0"/>
          </a:p>
          <a:p>
            <a:r>
              <a:rPr lang="en-US" b="1" dirty="0">
                <a:solidFill>
                  <a:srgbClr val="FF0000"/>
                </a:solidFill>
              </a:rPr>
              <a:t>***FED members should disregard enclosed instructions on submitting travel vouchers.</a:t>
            </a:r>
          </a:p>
          <a:p>
            <a:r>
              <a:rPr lang="en-US" b="1" dirty="0">
                <a:solidFill>
                  <a:srgbClr val="FF0000"/>
                </a:solidFill>
              </a:rPr>
              <a:t>Please see our Resource Management Team with any questions.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0" name="Straight Connector 9"/>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9" name="TextBox 8"/>
          <p:cNvSpPr txBox="1"/>
          <p:nvPr/>
        </p:nvSpPr>
        <p:spPr>
          <a:xfrm>
            <a:off x="8206746" y="6465241"/>
            <a:ext cx="3824971"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For more information, see DSSR 240</a:t>
            </a:r>
          </a:p>
        </p:txBody>
      </p:sp>
    </p:spTree>
    <p:extLst>
      <p:ext uri="{BB962C8B-B14F-4D97-AF65-F5344CB8AC3E}">
        <p14:creationId xmlns:p14="http://schemas.microsoft.com/office/powerpoint/2010/main" val="2936340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93644" y="928078"/>
            <a:ext cx="6604712" cy="791618"/>
          </a:xfrm>
        </p:spPr>
        <p:txBody>
          <a:bodyPr>
            <a:normAutofit/>
          </a:bodyPr>
          <a:lstStyle/>
          <a:p>
            <a:r>
              <a:rPr lang="en-US" sz="4000" b="1" dirty="0">
                <a:latin typeface="+mn-lt"/>
              </a:rPr>
              <a:t>Travel Vouchers</a:t>
            </a:r>
          </a:p>
        </p:txBody>
      </p:sp>
      <p:sp>
        <p:nvSpPr>
          <p:cNvPr id="16" name="TextBox 15"/>
          <p:cNvSpPr txBox="1"/>
          <p:nvPr/>
        </p:nvSpPr>
        <p:spPr>
          <a:xfrm>
            <a:off x="890322" y="1654529"/>
            <a:ext cx="9979117" cy="1015663"/>
          </a:xfrm>
          <a:prstGeom prst="rect">
            <a:avLst/>
          </a:prstGeom>
          <a:noFill/>
        </p:spPr>
        <p:txBody>
          <a:bodyPr wrap="square" rtlCol="0">
            <a:spAutoFit/>
          </a:bodyPr>
          <a:lstStyle/>
          <a:p>
            <a:r>
              <a:rPr lang="en-US" sz="4000" dirty="0"/>
              <a:t>         </a:t>
            </a:r>
            <a:r>
              <a:rPr lang="en-US" sz="2800" dirty="0"/>
              <a:t>Packets need to include the following information:</a:t>
            </a:r>
            <a:endParaRPr lang="en-US" sz="2400" dirty="0"/>
          </a:p>
          <a:p>
            <a:pPr marL="742950" lvl="1" indent="-285750">
              <a:buFont typeface="Arial" panose="020B0604020202020204" pitchFamily="34" charset="0"/>
              <a:buChar char="•"/>
            </a:pPr>
            <a:endParaRPr lang="en-US" sz="2000" dirty="0"/>
          </a:p>
        </p:txBody>
      </p:sp>
      <p:graphicFrame>
        <p:nvGraphicFramePr>
          <p:cNvPr id="4" name="Diagram 3"/>
          <p:cNvGraphicFramePr/>
          <p:nvPr>
            <p:extLst>
              <p:ext uri="{D42A27DB-BD31-4B8C-83A1-F6EECF244321}">
                <p14:modId xmlns:p14="http://schemas.microsoft.com/office/powerpoint/2010/main" val="568683688"/>
              </p:ext>
            </p:extLst>
          </p:nvPr>
        </p:nvGraphicFramePr>
        <p:xfrm>
          <a:off x="1281954" y="2381186"/>
          <a:ext cx="8957515" cy="432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0" name="Straight Connector 9"/>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1010141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55530" y="816650"/>
            <a:ext cx="9144000" cy="791618"/>
          </a:xfrm>
        </p:spPr>
        <p:txBody>
          <a:bodyPr>
            <a:normAutofit/>
          </a:bodyPr>
          <a:lstStyle/>
          <a:p>
            <a:r>
              <a:rPr lang="en-US" sz="4000" b="1" dirty="0">
                <a:latin typeface="+mn-lt"/>
              </a:rPr>
              <a:t>Advance in Pay</a:t>
            </a:r>
          </a:p>
        </p:txBody>
      </p:sp>
      <p:graphicFrame>
        <p:nvGraphicFramePr>
          <p:cNvPr id="5" name="Diagram 4"/>
          <p:cNvGraphicFramePr/>
          <p:nvPr>
            <p:extLst>
              <p:ext uri="{D42A27DB-BD31-4B8C-83A1-F6EECF244321}">
                <p14:modId xmlns:p14="http://schemas.microsoft.com/office/powerpoint/2010/main" val="1042349254"/>
              </p:ext>
            </p:extLst>
          </p:nvPr>
        </p:nvGraphicFramePr>
        <p:xfrm>
          <a:off x="1147636" y="1663479"/>
          <a:ext cx="9959787" cy="4697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174377" y="2034988"/>
            <a:ext cx="1757082" cy="43658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chemeClr val="bg1"/>
                </a:solidFill>
              </a:rPr>
              <a:t>Advance of Pay is intended to ease the financial burdens of the transition period by insuring that funds are available to meet required expenses and emergencies</a:t>
            </a:r>
          </a:p>
          <a:p>
            <a:pPr algn="ctr"/>
            <a:endParaRPr lang="en-US" dirty="0">
              <a:solidFill>
                <a:schemeClr val="bg1"/>
              </a:solidFill>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0" name="Straight Connector 9"/>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1" name="TextBox 10"/>
          <p:cNvSpPr txBox="1"/>
          <p:nvPr/>
        </p:nvSpPr>
        <p:spPr>
          <a:xfrm>
            <a:off x="6393712" y="6488668"/>
            <a:ext cx="5798288"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For more information, see DSSR 850 and 4 FAH-3 H-536</a:t>
            </a:r>
          </a:p>
        </p:txBody>
      </p:sp>
    </p:spTree>
    <p:extLst>
      <p:ext uri="{BB962C8B-B14F-4D97-AF65-F5344CB8AC3E}">
        <p14:creationId xmlns:p14="http://schemas.microsoft.com/office/powerpoint/2010/main" val="907097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58900" y="1079478"/>
            <a:ext cx="9144000" cy="791618"/>
          </a:xfrm>
        </p:spPr>
        <p:txBody>
          <a:bodyPr>
            <a:normAutofit/>
          </a:bodyPr>
          <a:lstStyle/>
          <a:p>
            <a:r>
              <a:rPr lang="en-US" sz="4000" b="1" dirty="0">
                <a:latin typeface="+mn-lt"/>
              </a:rPr>
              <a:t>Miscellaneous Expense</a:t>
            </a:r>
          </a:p>
        </p:txBody>
      </p:sp>
      <p:sp>
        <p:nvSpPr>
          <p:cNvPr id="16" name="TextBox 15"/>
          <p:cNvSpPr txBox="1"/>
          <p:nvPr/>
        </p:nvSpPr>
        <p:spPr>
          <a:xfrm>
            <a:off x="1063625" y="2094023"/>
            <a:ext cx="9979117" cy="3970318"/>
          </a:xfrm>
          <a:prstGeom prst="rect">
            <a:avLst/>
          </a:prstGeom>
          <a:noFill/>
        </p:spPr>
        <p:txBody>
          <a:bodyPr wrap="square" rtlCol="0">
            <a:spAutoFit/>
          </a:bodyPr>
          <a:lstStyle/>
          <a:p>
            <a:pPr>
              <a:spcAft>
                <a:spcPts val="600"/>
              </a:spcAft>
            </a:pPr>
            <a:r>
              <a:rPr lang="en-US" sz="2400" b="1" dirty="0"/>
              <a:t>Helps cover “miscellaneous” expenses incident to a foreign assignment such as pet transportation; vehicle registration; driver’s license; utility fees or deposits not offset by an eventual refund; and conversion of appliances</a:t>
            </a:r>
          </a:p>
          <a:p>
            <a:pPr marL="914400" lvl="1" indent="-457200">
              <a:spcBef>
                <a:spcPts val="600"/>
              </a:spcBef>
              <a:spcAft>
                <a:spcPts val="600"/>
              </a:spcAft>
              <a:buFont typeface="Wingdings" panose="05000000000000000000" pitchFamily="2" charset="2"/>
              <a:buChar char="Ø"/>
            </a:pPr>
            <a:r>
              <a:rPr lang="en-US" sz="2000" dirty="0"/>
              <a:t>For an employee without family $750</a:t>
            </a:r>
          </a:p>
          <a:p>
            <a:pPr marL="914400" lvl="1" indent="-457200">
              <a:spcBef>
                <a:spcPts val="600"/>
              </a:spcBef>
              <a:spcAft>
                <a:spcPts val="600"/>
              </a:spcAft>
              <a:buFont typeface="Wingdings" panose="05000000000000000000" pitchFamily="2" charset="2"/>
              <a:buChar char="Ø"/>
            </a:pPr>
            <a:r>
              <a:rPr lang="en-US" sz="2000" dirty="0"/>
              <a:t>For an employee with family $1,500</a:t>
            </a:r>
          </a:p>
          <a:p>
            <a:pPr marL="914400" lvl="1" indent="-457200">
              <a:spcBef>
                <a:spcPts val="600"/>
              </a:spcBef>
              <a:spcAft>
                <a:spcPts val="600"/>
              </a:spcAft>
              <a:buFont typeface="Wingdings" panose="05000000000000000000" pitchFamily="2" charset="2"/>
              <a:buChar char="Ø"/>
            </a:pPr>
            <a:r>
              <a:rPr lang="en-US" sz="2000" dirty="0"/>
              <a:t>Current federal employees file on Travel Voucher</a:t>
            </a:r>
          </a:p>
          <a:p>
            <a:pPr marL="914400" lvl="1" indent="-457200">
              <a:spcBef>
                <a:spcPts val="600"/>
              </a:spcBef>
              <a:spcAft>
                <a:spcPts val="600"/>
              </a:spcAft>
              <a:buFont typeface="Wingdings" panose="05000000000000000000" pitchFamily="2" charset="2"/>
              <a:buChar char="Ø"/>
            </a:pPr>
            <a:endParaRPr lang="en-US" sz="2000" dirty="0"/>
          </a:p>
          <a:p>
            <a:pPr lvl="1">
              <a:spcBef>
                <a:spcPts val="600"/>
              </a:spcBef>
              <a:spcAft>
                <a:spcPts val="600"/>
              </a:spcAft>
            </a:pPr>
            <a:r>
              <a:rPr lang="en-US" sz="2000" dirty="0"/>
              <a:t>For current federal employees: Filed on travel voucher –sent to finance</a:t>
            </a:r>
          </a:p>
          <a:p>
            <a:pPr lvl="1">
              <a:spcBef>
                <a:spcPts val="600"/>
              </a:spcBef>
              <a:spcAft>
                <a:spcPts val="600"/>
              </a:spcAft>
            </a:pPr>
            <a:r>
              <a:rPr lang="en-US" sz="2000" dirty="0"/>
              <a:t>For new employees (First duty station): Filed on SF-1190 –Sent to CPAC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0" name="Straight Connector 9"/>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2" name="TextBox 1"/>
          <p:cNvSpPr txBox="1"/>
          <p:nvPr/>
        </p:nvSpPr>
        <p:spPr>
          <a:xfrm>
            <a:off x="7917712" y="6436545"/>
            <a:ext cx="4274288"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For more information, see DSSR 242.1b</a:t>
            </a:r>
          </a:p>
        </p:txBody>
      </p:sp>
    </p:spTree>
    <p:extLst>
      <p:ext uri="{BB962C8B-B14F-4D97-AF65-F5344CB8AC3E}">
        <p14:creationId xmlns:p14="http://schemas.microsoft.com/office/powerpoint/2010/main" val="4264744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83661" y="982404"/>
            <a:ext cx="10648912" cy="1121617"/>
          </a:xfrm>
        </p:spPr>
        <p:txBody>
          <a:bodyPr>
            <a:noAutofit/>
          </a:bodyPr>
          <a:lstStyle/>
          <a:p>
            <a:r>
              <a:rPr lang="en-US" sz="4000" b="1" dirty="0">
                <a:latin typeface="+mn-lt"/>
              </a:rPr>
              <a:t>Temporary Quarters Subsistence Allowance</a:t>
            </a:r>
            <a:br>
              <a:rPr lang="en-US" sz="4000" b="1" dirty="0">
                <a:latin typeface="+mn-lt"/>
              </a:rPr>
            </a:br>
            <a:r>
              <a:rPr lang="en-US" sz="4000" b="1" dirty="0">
                <a:latin typeface="+mn-lt"/>
              </a:rPr>
              <a:t>(TQSA)</a:t>
            </a:r>
          </a:p>
        </p:txBody>
      </p:sp>
      <p:sp>
        <p:nvSpPr>
          <p:cNvPr id="16" name="TextBox 15"/>
          <p:cNvSpPr txBox="1"/>
          <p:nvPr/>
        </p:nvSpPr>
        <p:spPr>
          <a:xfrm>
            <a:off x="1253456" y="2410641"/>
            <a:ext cx="9979117" cy="2800767"/>
          </a:xfrm>
          <a:prstGeom prst="rect">
            <a:avLst/>
          </a:prstGeom>
          <a:noFill/>
        </p:spPr>
        <p:txBody>
          <a:bodyPr wrap="square" rtlCol="0">
            <a:spAutoFit/>
          </a:bodyPr>
          <a:lstStyle>
            <a:defPPr>
              <a:defRPr lang="en-US"/>
            </a:defPPr>
            <a:lvl1pPr>
              <a:spcAft>
                <a:spcPts val="600"/>
              </a:spcAft>
              <a:defRPr sz="2400" b="1">
                <a:solidFill>
                  <a:schemeClr val="accent5">
                    <a:lumMod val="50000"/>
                  </a:schemeClr>
                </a:solidFill>
              </a:defRPr>
            </a:lvl1pPr>
          </a:lstStyle>
          <a:p>
            <a:pPr>
              <a:spcBef>
                <a:spcPts val="600"/>
              </a:spcBef>
            </a:pPr>
            <a:r>
              <a:rPr lang="en-US" dirty="0">
                <a:solidFill>
                  <a:schemeClr val="tx1"/>
                </a:solidFill>
              </a:rPr>
              <a:t>Temporary Quarters Subsistence Allowance, referred to as TQSA, is an allowance granted to an employee for the reasonable cost of temporary quarters, meals and laundry expenses incurred by the employee and/or family members at the new post in a foreign area.</a:t>
            </a:r>
          </a:p>
          <a:p>
            <a:pPr marL="800100" lvl="1" indent="-342900">
              <a:spcBef>
                <a:spcPts val="600"/>
              </a:spcBef>
              <a:spcAft>
                <a:spcPts val="600"/>
              </a:spcAft>
              <a:buFont typeface="Wingdings" panose="05000000000000000000" pitchFamily="2" charset="2"/>
              <a:buChar char="Ø"/>
            </a:pPr>
            <a:r>
              <a:rPr lang="en-US" sz="2000" b="0" dirty="0"/>
              <a:t>TQSA is authorized for up to 60 days upon arrival or 30 days prior to departure</a:t>
            </a:r>
          </a:p>
          <a:p>
            <a:pPr marL="800100" lvl="1" indent="-342900">
              <a:spcBef>
                <a:spcPts val="600"/>
              </a:spcBef>
              <a:spcAft>
                <a:spcPts val="600"/>
              </a:spcAft>
              <a:buFont typeface="Wingdings" panose="05000000000000000000" pitchFamily="2" charset="2"/>
              <a:buChar char="Ø"/>
            </a:pPr>
            <a:r>
              <a:rPr lang="en-US" sz="2000" b="0" dirty="0"/>
              <a:t>Employees must show </a:t>
            </a:r>
            <a:r>
              <a:rPr lang="en-US" sz="2000" b="0" u="sng" dirty="0"/>
              <a:t>compelling reasons </a:t>
            </a:r>
            <a:r>
              <a:rPr lang="en-US" sz="2000" b="0" dirty="0"/>
              <a:t>beyond their control to justify the approval beyond 60 days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0" name="Straight Connector 9"/>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9" name="TextBox 8"/>
          <p:cNvSpPr txBox="1"/>
          <p:nvPr/>
        </p:nvSpPr>
        <p:spPr>
          <a:xfrm>
            <a:off x="7917712" y="6329541"/>
            <a:ext cx="4274288"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For more information, see DSSR 120</a:t>
            </a:r>
          </a:p>
        </p:txBody>
      </p:sp>
    </p:spTree>
    <p:extLst>
      <p:ext uri="{BB962C8B-B14F-4D97-AF65-F5344CB8AC3E}">
        <p14:creationId xmlns:p14="http://schemas.microsoft.com/office/powerpoint/2010/main" val="385939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257300" y="1436389"/>
            <a:ext cx="9979117" cy="5262979"/>
          </a:xfrm>
          <a:prstGeom prst="rect">
            <a:avLst/>
          </a:prstGeom>
          <a:noFill/>
        </p:spPr>
        <p:txBody>
          <a:bodyPr wrap="square" rtlCol="0">
            <a:spAutoFit/>
          </a:bodyPr>
          <a:lstStyle/>
          <a:p>
            <a:endParaRPr lang="en-US" sz="2400" dirty="0"/>
          </a:p>
          <a:p>
            <a:r>
              <a:rPr lang="en-US" sz="2400" b="1" dirty="0"/>
              <a:t>TQSA payment is a percentage of the per diem rate ($140 for Pyeongtaek) applicable to duty location and changes on a monthly basis</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marL="342900" indent="-342900">
              <a:buFont typeface="Wingdings" panose="05000000000000000000" pitchFamily="2" charset="2"/>
              <a:buChar char="Ø"/>
            </a:pPr>
            <a:r>
              <a:rPr lang="en-US" sz="2400" dirty="0"/>
              <a:t>By statute, </a:t>
            </a:r>
            <a:r>
              <a:rPr lang="en-US" sz="2400" b="1" dirty="0"/>
              <a:t>receipts are required for all lodging and expenses over $75</a:t>
            </a:r>
          </a:p>
          <a:p>
            <a:pPr marL="342900" indent="-342900">
              <a:buFont typeface="Wingdings" panose="05000000000000000000" pitchFamily="2" charset="2"/>
              <a:buChar char="Ø"/>
            </a:pPr>
            <a:r>
              <a:rPr lang="en-US" sz="2400" dirty="0"/>
              <a:t>Approving Officials may require acceptable documentation as to any and all expenses presented for reimbursement at any monetary amount</a:t>
            </a:r>
          </a:p>
          <a:p>
            <a:pPr marL="342900" indent="-342900">
              <a:buFont typeface="Wingdings" panose="05000000000000000000" pitchFamily="2" charset="2"/>
              <a:buChar char="Ø"/>
            </a:pPr>
            <a:r>
              <a:rPr lang="en-US" sz="2400" dirty="0"/>
              <a:t>LQA and Post Allowance are not authorized concurrently with TQSA </a:t>
            </a:r>
          </a:p>
        </p:txBody>
      </p:sp>
      <p:graphicFrame>
        <p:nvGraphicFramePr>
          <p:cNvPr id="2" name="Table 1"/>
          <p:cNvGraphicFramePr>
            <a:graphicFrameLocks noGrp="1"/>
          </p:cNvGraphicFramePr>
          <p:nvPr>
            <p:extLst>
              <p:ext uri="{D42A27DB-BD31-4B8C-83A1-F6EECF244321}">
                <p14:modId xmlns:p14="http://schemas.microsoft.com/office/powerpoint/2010/main" val="3644323993"/>
              </p:ext>
            </p:extLst>
          </p:nvPr>
        </p:nvGraphicFramePr>
        <p:xfrm>
          <a:off x="1433191" y="2835112"/>
          <a:ext cx="9405140" cy="1986280"/>
        </p:xfrm>
        <a:graphic>
          <a:graphicData uri="http://schemas.openxmlformats.org/drawingml/2006/table">
            <a:tbl>
              <a:tblPr firstRow="1" bandRow="1">
                <a:tableStyleId>{1E171933-4619-4E11-9A3F-F7608DF75F80}</a:tableStyleId>
              </a:tblPr>
              <a:tblGrid>
                <a:gridCol w="2735397">
                  <a:extLst>
                    <a:ext uri="{9D8B030D-6E8A-4147-A177-3AD203B41FA5}">
                      <a16:colId xmlns:a16="http://schemas.microsoft.com/office/drawing/2014/main" val="20000"/>
                    </a:ext>
                  </a:extLst>
                </a:gridCol>
                <a:gridCol w="2160494">
                  <a:extLst>
                    <a:ext uri="{9D8B030D-6E8A-4147-A177-3AD203B41FA5}">
                      <a16:colId xmlns:a16="http://schemas.microsoft.com/office/drawing/2014/main" val="20001"/>
                    </a:ext>
                  </a:extLst>
                </a:gridCol>
                <a:gridCol w="2277036">
                  <a:extLst>
                    <a:ext uri="{9D8B030D-6E8A-4147-A177-3AD203B41FA5}">
                      <a16:colId xmlns:a16="http://schemas.microsoft.com/office/drawing/2014/main" val="20002"/>
                    </a:ext>
                  </a:extLst>
                </a:gridCol>
                <a:gridCol w="2232213">
                  <a:extLst>
                    <a:ext uri="{9D8B030D-6E8A-4147-A177-3AD203B41FA5}">
                      <a16:colId xmlns:a16="http://schemas.microsoft.com/office/drawing/2014/main" val="20003"/>
                    </a:ext>
                  </a:extLst>
                </a:gridCol>
              </a:tblGrid>
              <a:tr h="370840">
                <a:tc>
                  <a:txBody>
                    <a:bodyPr/>
                    <a:lstStyle/>
                    <a:p>
                      <a:endParaRPr lang="en-US" dirty="0">
                        <a:solidFill>
                          <a:schemeClr val="accent5">
                            <a:lumMod val="50000"/>
                          </a:schemeClr>
                        </a:solidFill>
                      </a:endParaRPr>
                    </a:p>
                  </a:txBody>
                  <a:tcPr/>
                </a:tc>
                <a:tc>
                  <a:txBody>
                    <a:bodyPr/>
                    <a:lstStyle/>
                    <a:p>
                      <a:pPr algn="ctr"/>
                      <a:r>
                        <a:rPr lang="en-US" sz="1800" dirty="0">
                          <a:solidFill>
                            <a:schemeClr val="accent5">
                              <a:lumMod val="50000"/>
                            </a:schemeClr>
                          </a:solidFill>
                        </a:rPr>
                        <a:t>1</a:t>
                      </a:r>
                      <a:r>
                        <a:rPr lang="en-US" sz="1800" baseline="30000" dirty="0">
                          <a:solidFill>
                            <a:schemeClr val="accent5">
                              <a:lumMod val="50000"/>
                            </a:schemeClr>
                          </a:solidFill>
                        </a:rPr>
                        <a:t>st</a:t>
                      </a:r>
                      <a:r>
                        <a:rPr lang="en-US" sz="1800" dirty="0">
                          <a:solidFill>
                            <a:schemeClr val="accent5">
                              <a:lumMod val="50000"/>
                            </a:schemeClr>
                          </a:solidFill>
                        </a:rPr>
                        <a:t> 30-days</a:t>
                      </a:r>
                      <a:endParaRPr lang="en-US" dirty="0">
                        <a:solidFill>
                          <a:schemeClr val="accent5">
                            <a:lumMod val="50000"/>
                          </a:schemeClr>
                        </a:solidFill>
                      </a:endParaRPr>
                    </a:p>
                  </a:txBody>
                  <a:tcPr/>
                </a:tc>
                <a:tc>
                  <a:txBody>
                    <a:bodyPr/>
                    <a:lstStyle/>
                    <a:p>
                      <a:pPr algn="ctr"/>
                      <a:r>
                        <a:rPr lang="en-US" sz="1800" dirty="0">
                          <a:solidFill>
                            <a:schemeClr val="accent5">
                              <a:lumMod val="50000"/>
                            </a:schemeClr>
                          </a:solidFill>
                        </a:rPr>
                        <a:t>2</a:t>
                      </a:r>
                      <a:r>
                        <a:rPr lang="en-US" sz="1800" baseline="30000" dirty="0">
                          <a:solidFill>
                            <a:schemeClr val="accent5">
                              <a:lumMod val="50000"/>
                            </a:schemeClr>
                          </a:solidFill>
                        </a:rPr>
                        <a:t>nd</a:t>
                      </a:r>
                      <a:r>
                        <a:rPr lang="en-US" sz="1800" dirty="0">
                          <a:solidFill>
                            <a:schemeClr val="accent5">
                              <a:lumMod val="50000"/>
                            </a:schemeClr>
                          </a:solidFill>
                        </a:rPr>
                        <a:t> 30-days </a:t>
                      </a:r>
                      <a:endParaRPr lang="en-US" dirty="0">
                        <a:solidFill>
                          <a:schemeClr val="accent5">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accent5">
                              <a:lumMod val="50000"/>
                            </a:schemeClr>
                          </a:solidFill>
                        </a:rPr>
                        <a:t>3</a:t>
                      </a:r>
                      <a:r>
                        <a:rPr lang="en-US" sz="1800" baseline="30000" dirty="0">
                          <a:solidFill>
                            <a:schemeClr val="accent5">
                              <a:lumMod val="50000"/>
                            </a:schemeClr>
                          </a:solidFill>
                        </a:rPr>
                        <a:t>rd</a:t>
                      </a:r>
                      <a:r>
                        <a:rPr lang="en-US" sz="1800" dirty="0">
                          <a:solidFill>
                            <a:schemeClr val="accent5">
                              <a:lumMod val="50000"/>
                            </a:schemeClr>
                          </a:solidFill>
                        </a:rPr>
                        <a:t> 30-days +</a:t>
                      </a:r>
                    </a:p>
                  </a:txBody>
                  <a:tcPr/>
                </a:tc>
                <a:extLst>
                  <a:ext uri="{0D108BD9-81ED-4DB2-BD59-A6C34878D82A}">
                    <a16:rowId xmlns:a16="http://schemas.microsoft.com/office/drawing/2014/main" val="10000"/>
                  </a:ext>
                </a:extLst>
              </a:tr>
              <a:tr h="370840">
                <a:tc>
                  <a:txBody>
                    <a:bodyPr/>
                    <a:lstStyle/>
                    <a:p>
                      <a:r>
                        <a:rPr lang="en-US" sz="1800" dirty="0">
                          <a:solidFill>
                            <a:schemeClr val="accent5">
                              <a:lumMod val="50000"/>
                            </a:schemeClr>
                          </a:solidFill>
                        </a:rPr>
                        <a:t>Employee </a:t>
                      </a:r>
                      <a:endParaRPr lang="en-US" dirty="0">
                        <a:solidFill>
                          <a:schemeClr val="accent5">
                            <a:lumMod val="50000"/>
                          </a:schemeClr>
                        </a:solidFill>
                      </a:endParaRPr>
                    </a:p>
                  </a:txBody>
                  <a:tcPr/>
                </a:tc>
                <a:tc>
                  <a:txBody>
                    <a:bodyPr/>
                    <a:lstStyle/>
                    <a:p>
                      <a:pPr algn="ctr"/>
                      <a:r>
                        <a:rPr lang="en-US" sz="2200" dirty="0">
                          <a:solidFill>
                            <a:schemeClr val="accent5">
                              <a:lumMod val="50000"/>
                            </a:schemeClr>
                          </a:solidFill>
                        </a:rPr>
                        <a:t>75% </a:t>
                      </a:r>
                      <a:r>
                        <a:rPr lang="en-US" sz="2200" b="1" dirty="0">
                          <a:solidFill>
                            <a:schemeClr val="accent5">
                              <a:lumMod val="50000"/>
                            </a:schemeClr>
                          </a:solidFill>
                        </a:rPr>
                        <a:t>($105)</a:t>
                      </a:r>
                    </a:p>
                  </a:txBody>
                  <a:tcPr/>
                </a:tc>
                <a:tc>
                  <a:txBody>
                    <a:bodyPr/>
                    <a:lstStyle/>
                    <a:p>
                      <a:pPr algn="ctr"/>
                      <a:r>
                        <a:rPr lang="en-US" sz="2200" dirty="0">
                          <a:solidFill>
                            <a:schemeClr val="accent5">
                              <a:lumMod val="50000"/>
                            </a:schemeClr>
                          </a:solidFill>
                        </a:rPr>
                        <a:t>65%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accent5">
                              <a:lumMod val="50000"/>
                            </a:schemeClr>
                          </a:solidFill>
                        </a:rPr>
                        <a:t>55% </a:t>
                      </a:r>
                    </a:p>
                  </a:txBody>
                  <a:tcPr/>
                </a:tc>
                <a:extLst>
                  <a:ext uri="{0D108BD9-81ED-4DB2-BD59-A6C34878D82A}">
                    <a16:rowId xmlns:a16="http://schemas.microsoft.com/office/drawing/2014/main" val="10001"/>
                  </a:ext>
                </a:extLst>
              </a:tr>
              <a:tr h="370840">
                <a:tc>
                  <a:txBody>
                    <a:bodyPr/>
                    <a:lstStyle/>
                    <a:p>
                      <a:r>
                        <a:rPr lang="en-US" sz="1800" dirty="0">
                          <a:solidFill>
                            <a:schemeClr val="accent5">
                              <a:lumMod val="50000"/>
                            </a:schemeClr>
                          </a:solidFill>
                        </a:rPr>
                        <a:t>Family Member 12 &amp; over</a:t>
                      </a:r>
                      <a:endParaRPr lang="en-US" dirty="0">
                        <a:solidFill>
                          <a:schemeClr val="accent5">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accent5">
                              <a:lumMod val="50000"/>
                            </a:schemeClr>
                          </a:solidFill>
                        </a:rPr>
                        <a:t>50% </a:t>
                      </a:r>
                      <a:r>
                        <a:rPr lang="en-US" sz="2200" b="1" dirty="0">
                          <a:solidFill>
                            <a:schemeClr val="accent5">
                              <a:lumMod val="50000"/>
                            </a:schemeClr>
                          </a:solidFill>
                        </a:rPr>
                        <a:t>($70)</a:t>
                      </a:r>
                    </a:p>
                    <a:p>
                      <a:pPr algn="ctr"/>
                      <a:endParaRPr lang="en-US" sz="2200" dirty="0">
                        <a:solidFill>
                          <a:schemeClr val="accent5">
                            <a:lumMod val="50000"/>
                          </a:schemeClr>
                        </a:solidFill>
                      </a:endParaRPr>
                    </a:p>
                  </a:txBody>
                  <a:tcPr/>
                </a:tc>
                <a:tc>
                  <a:txBody>
                    <a:bodyPr/>
                    <a:lstStyle/>
                    <a:p>
                      <a:pPr algn="ctr"/>
                      <a:r>
                        <a:rPr lang="en-US" sz="2200" dirty="0">
                          <a:solidFill>
                            <a:schemeClr val="accent5">
                              <a:lumMod val="50000"/>
                            </a:schemeClr>
                          </a:solidFill>
                        </a:rPr>
                        <a:t>45%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accent5">
                              <a:lumMod val="50000"/>
                            </a:schemeClr>
                          </a:solidFill>
                        </a:rPr>
                        <a:t>40%</a:t>
                      </a:r>
                    </a:p>
                    <a:p>
                      <a:pPr algn="ctr"/>
                      <a:endParaRPr lang="en-US" sz="2200" dirty="0">
                        <a:solidFill>
                          <a:schemeClr val="accent5">
                            <a:lumMod val="50000"/>
                          </a:schemeClr>
                        </a:solidFill>
                      </a:endParaRPr>
                    </a:p>
                  </a:txBody>
                  <a:tcPr/>
                </a:tc>
                <a:extLst>
                  <a:ext uri="{0D108BD9-81ED-4DB2-BD59-A6C34878D82A}">
                    <a16:rowId xmlns:a16="http://schemas.microsoft.com/office/drawing/2014/main" val="10002"/>
                  </a:ext>
                </a:extLst>
              </a:tr>
              <a:tr h="370840">
                <a:tc>
                  <a:txBody>
                    <a:bodyPr/>
                    <a:lstStyle/>
                    <a:p>
                      <a:r>
                        <a:rPr lang="en-US" sz="1800" dirty="0">
                          <a:solidFill>
                            <a:schemeClr val="accent5">
                              <a:lumMod val="50000"/>
                            </a:schemeClr>
                          </a:solidFill>
                        </a:rPr>
                        <a:t>Family Member under 12</a:t>
                      </a:r>
                      <a:endParaRPr lang="en-US" dirty="0">
                        <a:solidFill>
                          <a:schemeClr val="accent5">
                            <a:lumMod val="50000"/>
                          </a:schemeClr>
                        </a:solidFill>
                      </a:endParaRPr>
                    </a:p>
                  </a:txBody>
                  <a:tcPr/>
                </a:tc>
                <a:tc>
                  <a:txBody>
                    <a:bodyPr/>
                    <a:lstStyle/>
                    <a:p>
                      <a:pPr algn="ctr"/>
                      <a:r>
                        <a:rPr lang="en-US" sz="2200" dirty="0">
                          <a:solidFill>
                            <a:schemeClr val="accent5">
                              <a:lumMod val="50000"/>
                            </a:schemeClr>
                          </a:solidFill>
                        </a:rPr>
                        <a:t>40% </a:t>
                      </a:r>
                      <a:r>
                        <a:rPr lang="en-US" sz="2200" b="1" dirty="0">
                          <a:solidFill>
                            <a:schemeClr val="accent5">
                              <a:lumMod val="50000"/>
                            </a:schemeClr>
                          </a:solidFill>
                        </a:rPr>
                        <a:t>($56)</a:t>
                      </a:r>
                    </a:p>
                  </a:txBody>
                  <a:tcPr/>
                </a:tc>
                <a:tc>
                  <a:txBody>
                    <a:bodyPr/>
                    <a:lstStyle/>
                    <a:p>
                      <a:pPr algn="ctr"/>
                      <a:r>
                        <a:rPr lang="en-US" sz="2200" dirty="0">
                          <a:solidFill>
                            <a:schemeClr val="accent5">
                              <a:lumMod val="50000"/>
                            </a:schemeClr>
                          </a:solidFill>
                        </a:rPr>
                        <a:t>35%</a:t>
                      </a:r>
                    </a:p>
                  </a:txBody>
                  <a:tcPr/>
                </a:tc>
                <a:tc>
                  <a:txBody>
                    <a:bodyPr/>
                    <a:lstStyle/>
                    <a:p>
                      <a:pPr algn="ctr"/>
                      <a:r>
                        <a:rPr lang="en-US" sz="2200" dirty="0">
                          <a:solidFill>
                            <a:schemeClr val="accent5">
                              <a:lumMod val="50000"/>
                            </a:schemeClr>
                          </a:solidFill>
                        </a:rPr>
                        <a:t>30%</a:t>
                      </a:r>
                    </a:p>
                  </a:txBody>
                  <a:tcPr/>
                </a:tc>
                <a:extLst>
                  <a:ext uri="{0D108BD9-81ED-4DB2-BD59-A6C34878D82A}">
                    <a16:rowId xmlns:a16="http://schemas.microsoft.com/office/drawing/2014/main" val="10003"/>
                  </a:ext>
                </a:extLst>
              </a:tr>
            </a:tbl>
          </a:graphicData>
        </a:graphic>
      </p:graphicFrame>
      <p:sp>
        <p:nvSpPr>
          <p:cNvPr id="8" name="Title 2"/>
          <p:cNvSpPr txBox="1">
            <a:spLocks/>
          </p:cNvSpPr>
          <p:nvPr/>
        </p:nvSpPr>
        <p:spPr>
          <a:xfrm>
            <a:off x="335036" y="538106"/>
            <a:ext cx="11601449" cy="11216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mn-lt"/>
              </a:rPr>
              <a:t>(TQSA) Rates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9" name="TextBox 8"/>
          <p:cNvSpPr txBox="1"/>
          <p:nvPr/>
        </p:nvSpPr>
        <p:spPr>
          <a:xfrm rot="20909010">
            <a:off x="9823439" y="2285330"/>
            <a:ext cx="2335242" cy="338554"/>
          </a:xfrm>
          <a:prstGeom prst="rect">
            <a:avLst/>
          </a:prstGeom>
          <a:noFill/>
        </p:spPr>
        <p:txBody>
          <a:bodyPr wrap="square" rtlCol="0">
            <a:spAutoFit/>
          </a:bodyPr>
          <a:lstStyle/>
          <a:p>
            <a:pPr marL="285750" indent="-285750">
              <a:buFont typeface="Wingdings" panose="05000000000000000000" pitchFamily="2" charset="2"/>
              <a:buChar char="v"/>
            </a:pPr>
            <a:r>
              <a:rPr lang="en-US" sz="1600" dirty="0"/>
              <a:t>Rate as of 02/02/2020</a:t>
            </a:r>
          </a:p>
        </p:txBody>
      </p:sp>
    </p:spTree>
    <p:extLst>
      <p:ext uri="{BB962C8B-B14F-4D97-AF65-F5344CB8AC3E}">
        <p14:creationId xmlns:p14="http://schemas.microsoft.com/office/powerpoint/2010/main" val="2220585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9678" y="1053374"/>
            <a:ext cx="10233595" cy="646331"/>
          </a:xfrm>
          <a:prstGeom prst="rect">
            <a:avLst/>
          </a:prstGeom>
        </p:spPr>
        <p:txBody>
          <a:bodyPr wrap="square">
            <a:spAutoFit/>
          </a:bodyPr>
          <a:lstStyle/>
          <a:p>
            <a:pPr algn="ctr"/>
            <a:r>
              <a:rPr lang="en-US" altLang="en-US" sz="3600" b="1" dirty="0"/>
              <a:t>TQSA Process (Arrival)</a:t>
            </a:r>
            <a:endParaRPr lang="en-US" sz="3600" b="1" dirty="0">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graphicFrame>
        <p:nvGraphicFramePr>
          <p:cNvPr id="13" name="Content Placeholder 4"/>
          <p:cNvGraphicFramePr>
            <a:graphicFrameLocks/>
          </p:cNvGraphicFramePr>
          <p:nvPr>
            <p:extLst>
              <p:ext uri="{D42A27DB-BD31-4B8C-83A1-F6EECF244321}">
                <p14:modId xmlns:p14="http://schemas.microsoft.com/office/powerpoint/2010/main" val="2260148605"/>
              </p:ext>
            </p:extLst>
          </p:nvPr>
        </p:nvGraphicFramePr>
        <p:xfrm>
          <a:off x="2143125" y="1991640"/>
          <a:ext cx="78867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88870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4429" y="1922161"/>
            <a:ext cx="10283143" cy="4093428"/>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Ø"/>
            </a:pPr>
            <a:r>
              <a:rPr lang="en-US" sz="2200" dirty="0"/>
              <a:t>Employees may request advance TQSA in 30 day increments to offset financial burdens until reimbursed</a:t>
            </a:r>
          </a:p>
          <a:p>
            <a:pPr marL="457200" indent="-457200">
              <a:spcBef>
                <a:spcPts val="600"/>
              </a:spcBef>
              <a:spcAft>
                <a:spcPts val="600"/>
              </a:spcAft>
              <a:buFont typeface="Wingdings" panose="05000000000000000000" pitchFamily="2" charset="2"/>
              <a:buChar char="Ø"/>
            </a:pPr>
            <a:r>
              <a:rPr lang="en-US" sz="2200" dirty="0"/>
              <a:t>An employee </a:t>
            </a:r>
            <a:r>
              <a:rPr lang="en-US" sz="2200" b="1" dirty="0"/>
              <a:t>may not request an advance of TQSA for more than their daily maximum amount</a:t>
            </a:r>
            <a:endParaRPr lang="en-US" sz="2200" dirty="0"/>
          </a:p>
          <a:p>
            <a:pPr marL="457200" indent="-457200">
              <a:spcBef>
                <a:spcPts val="600"/>
              </a:spcBef>
              <a:spcAft>
                <a:spcPts val="600"/>
              </a:spcAft>
              <a:buFont typeface="Wingdings" panose="05000000000000000000" pitchFamily="2" charset="2"/>
              <a:buChar char="Ø"/>
            </a:pPr>
            <a:r>
              <a:rPr lang="en-US" sz="2200" dirty="0"/>
              <a:t>TQSA is only payable for ACTUAL expenses. For meals, these expenses include tips and commissary purchases. (This does not include alcohol, pet food, or pet lodging expenses)</a:t>
            </a:r>
          </a:p>
          <a:p>
            <a:pPr marL="457200" indent="-457200">
              <a:spcBef>
                <a:spcPts val="600"/>
              </a:spcBef>
              <a:spcAft>
                <a:spcPts val="600"/>
              </a:spcAft>
              <a:buFont typeface="Wingdings" panose="05000000000000000000" pitchFamily="2" charset="2"/>
              <a:buChar char="Ø"/>
            </a:pPr>
            <a:r>
              <a:rPr lang="en-US" sz="2200" dirty="0"/>
              <a:t>Children count towards TQSA until they reach the age of 21</a:t>
            </a:r>
          </a:p>
          <a:p>
            <a:pPr marL="457200" indent="-457200">
              <a:spcBef>
                <a:spcPts val="600"/>
              </a:spcBef>
              <a:spcAft>
                <a:spcPts val="600"/>
              </a:spcAft>
              <a:buFont typeface="Wingdings" panose="05000000000000000000" pitchFamily="2" charset="2"/>
              <a:buChar char="Ø"/>
            </a:pPr>
            <a:r>
              <a:rPr lang="en-US" sz="2200" dirty="0"/>
              <a:t>Dependents on delayed travel </a:t>
            </a:r>
            <a:r>
              <a:rPr lang="en-US" sz="2200" b="1" u="sng" dirty="0"/>
              <a:t>do not </a:t>
            </a:r>
            <a:r>
              <a:rPr lang="en-US" sz="2200" dirty="0"/>
              <a:t>count towards TQSA rates until they arrive at the post of assignment</a:t>
            </a:r>
          </a:p>
        </p:txBody>
      </p:sp>
      <p:sp>
        <p:nvSpPr>
          <p:cNvPr id="4" name="Rectangle 3"/>
          <p:cNvSpPr/>
          <p:nvPr/>
        </p:nvSpPr>
        <p:spPr>
          <a:xfrm>
            <a:off x="969678" y="1053374"/>
            <a:ext cx="10233595" cy="707886"/>
          </a:xfrm>
          <a:prstGeom prst="rect">
            <a:avLst/>
          </a:prstGeom>
        </p:spPr>
        <p:txBody>
          <a:bodyPr wrap="square">
            <a:spAutoFit/>
          </a:bodyPr>
          <a:lstStyle/>
          <a:p>
            <a:pPr algn="ctr"/>
            <a:r>
              <a:rPr lang="en-US" sz="4000" b="1" dirty="0">
                <a:ea typeface="+mj-ea"/>
                <a:cs typeface="+mj-cs"/>
              </a:rPr>
              <a:t>(TQSA) Key Points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130323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9213" y="813376"/>
            <a:ext cx="4473575" cy="665607"/>
          </a:xfrm>
        </p:spPr>
        <p:txBody>
          <a:bodyPr>
            <a:normAutofit/>
          </a:bodyPr>
          <a:lstStyle/>
          <a:p>
            <a:r>
              <a:rPr lang="en-US" sz="4000" b="1" dirty="0">
                <a:solidFill>
                  <a:sysClr val="windowText" lastClr="000000"/>
                </a:solidFill>
                <a:latin typeface="+mn-lt"/>
              </a:rPr>
              <a:t>Benefits</a:t>
            </a:r>
          </a:p>
        </p:txBody>
      </p:sp>
      <p:graphicFrame>
        <p:nvGraphicFramePr>
          <p:cNvPr id="2" name="Diagram 1"/>
          <p:cNvGraphicFramePr/>
          <p:nvPr>
            <p:extLst>
              <p:ext uri="{D42A27DB-BD31-4B8C-83A1-F6EECF244321}">
                <p14:modId xmlns:p14="http://schemas.microsoft.com/office/powerpoint/2010/main" val="3064406842"/>
              </p:ext>
            </p:extLst>
          </p:nvPr>
        </p:nvGraphicFramePr>
        <p:xfrm>
          <a:off x="1002657" y="2091321"/>
          <a:ext cx="10204104" cy="3190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0" name="Straight Connector 9"/>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3527115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9203" y="1072424"/>
            <a:ext cx="10233595" cy="707886"/>
          </a:xfrm>
          <a:prstGeom prst="rect">
            <a:avLst/>
          </a:prstGeom>
        </p:spPr>
        <p:txBody>
          <a:bodyPr wrap="square">
            <a:spAutoFit/>
          </a:bodyPr>
          <a:lstStyle/>
          <a:p>
            <a:pPr algn="ctr"/>
            <a:r>
              <a:rPr lang="en-US" sz="4000" b="1" dirty="0">
                <a:ea typeface="+mj-ea"/>
                <a:cs typeface="+mj-cs"/>
              </a:rPr>
              <a:t>(TQSA) Documents</a:t>
            </a:r>
          </a:p>
        </p:txBody>
      </p:sp>
      <p:sp>
        <p:nvSpPr>
          <p:cNvPr id="2" name="Rectangle 1"/>
          <p:cNvSpPr/>
          <p:nvPr/>
        </p:nvSpPr>
        <p:spPr>
          <a:xfrm>
            <a:off x="1360967" y="1773337"/>
            <a:ext cx="10094679" cy="4847481"/>
          </a:xfrm>
          <a:prstGeom prst="rect">
            <a:avLst/>
          </a:prstGeom>
        </p:spPr>
        <p:txBody>
          <a:bodyPr wrap="square">
            <a:spAutoFit/>
          </a:bodyPr>
          <a:lstStyle/>
          <a:p>
            <a:pPr>
              <a:spcBef>
                <a:spcPts val="600"/>
              </a:spcBef>
            </a:pPr>
            <a:r>
              <a:rPr lang="en-US" sz="2400" dirty="0"/>
              <a:t>Email TQSA Documentation to HR POC:</a:t>
            </a:r>
          </a:p>
          <a:p>
            <a:pPr marL="800100" lvl="1" indent="-342900">
              <a:spcBef>
                <a:spcPts val="600"/>
              </a:spcBef>
              <a:buFont typeface="Wingdings" panose="05000000000000000000" pitchFamily="2" charset="2"/>
              <a:buChar char="Ø"/>
            </a:pPr>
            <a:r>
              <a:rPr lang="en-US" sz="2400" dirty="0"/>
              <a:t>TQSA Statement of Understanding (SoU)</a:t>
            </a:r>
          </a:p>
          <a:p>
            <a:pPr marL="800100" lvl="1" indent="-342900">
              <a:spcBef>
                <a:spcPts val="600"/>
              </a:spcBef>
              <a:buFont typeface="Wingdings" panose="05000000000000000000" pitchFamily="2" charset="2"/>
              <a:buChar char="Ø"/>
            </a:pPr>
            <a:r>
              <a:rPr lang="en-US" sz="2400" dirty="0"/>
              <a:t>TQSA Worksheet</a:t>
            </a:r>
          </a:p>
          <a:p>
            <a:pPr marL="800100" lvl="1" indent="-342900">
              <a:spcBef>
                <a:spcPts val="600"/>
              </a:spcBef>
              <a:buFont typeface="Wingdings" panose="05000000000000000000" pitchFamily="2" charset="2"/>
              <a:buChar char="Ø"/>
            </a:pPr>
            <a:r>
              <a:rPr lang="en-US" sz="2400" dirty="0"/>
              <a:t>EA Form 512-E (If Required by your command)</a:t>
            </a:r>
          </a:p>
          <a:p>
            <a:pPr marL="800100" lvl="1" indent="-342900">
              <a:spcBef>
                <a:spcPts val="600"/>
              </a:spcBef>
              <a:buFont typeface="Wingdings" panose="05000000000000000000" pitchFamily="2" charset="2"/>
              <a:buChar char="Ø"/>
            </a:pPr>
            <a:r>
              <a:rPr lang="en-US" sz="2400" dirty="0"/>
              <a:t>Record of Private Rental Housing (If Required by your command)</a:t>
            </a:r>
          </a:p>
          <a:p>
            <a:pPr lvl="2">
              <a:spcBef>
                <a:spcPts val="600"/>
              </a:spcBef>
            </a:pPr>
            <a:r>
              <a:rPr lang="en-US" sz="2400" b="1" dirty="0"/>
              <a:t>NOTE: </a:t>
            </a:r>
            <a:r>
              <a:rPr lang="en-US" sz="2400" dirty="0"/>
              <a:t>Use Record of Private Rental Housing form when viewing houses/apartments and provide this sheet with your TQSA claim</a:t>
            </a:r>
          </a:p>
          <a:p>
            <a:pPr marL="800100" lvl="1" indent="-342900">
              <a:spcBef>
                <a:spcPts val="600"/>
              </a:spcBef>
              <a:buFont typeface="Wingdings" panose="05000000000000000000" pitchFamily="2" charset="2"/>
              <a:buChar char="Ø"/>
            </a:pPr>
            <a:r>
              <a:rPr lang="en-US" sz="2400" dirty="0"/>
              <a:t>Lodging and expenses over $75 are required </a:t>
            </a:r>
          </a:p>
          <a:p>
            <a:pPr marL="800100" lvl="1" indent="-342900">
              <a:spcBef>
                <a:spcPts val="600"/>
              </a:spcBef>
              <a:buFont typeface="Wingdings" panose="05000000000000000000" pitchFamily="2" charset="2"/>
              <a:buChar char="Ø"/>
            </a:pPr>
            <a:r>
              <a:rPr lang="en-US" sz="2400" dirty="0"/>
              <a:t>SF 1190 – signed by your command (block 25 and 26)</a:t>
            </a:r>
          </a:p>
          <a:p>
            <a:pPr marL="800100" lvl="1" indent="-342900">
              <a:spcBef>
                <a:spcPts val="600"/>
              </a:spcBef>
              <a:buFont typeface="Wingdings" panose="05000000000000000000" pitchFamily="2" charset="2"/>
              <a:buChar char="Ø"/>
            </a:pPr>
            <a:r>
              <a:rPr lang="en-US" sz="2400" dirty="0"/>
              <a:t>PCS Orders</a:t>
            </a:r>
          </a:p>
          <a:p>
            <a:pPr lvl="1">
              <a:spcBef>
                <a:spcPts val="600"/>
              </a:spcBef>
            </a:pPr>
            <a:endParaRPr lang="en-US" sz="2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3" name="Straight Connector 1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1381384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57300" y="1131538"/>
            <a:ext cx="9144000" cy="791618"/>
          </a:xfrm>
        </p:spPr>
        <p:txBody>
          <a:bodyPr>
            <a:noAutofit/>
          </a:bodyPr>
          <a:lstStyle/>
          <a:p>
            <a:r>
              <a:rPr lang="en-US" sz="4000" b="1" dirty="0">
                <a:latin typeface="+mn-lt"/>
              </a:rPr>
              <a:t>Living Quarters Allowance  (LQA)</a:t>
            </a:r>
          </a:p>
        </p:txBody>
      </p:sp>
      <p:sp>
        <p:nvSpPr>
          <p:cNvPr id="2" name="TextBox 1"/>
          <p:cNvSpPr txBox="1"/>
          <p:nvPr/>
        </p:nvSpPr>
        <p:spPr>
          <a:xfrm>
            <a:off x="1203278" y="2064416"/>
            <a:ext cx="10083287" cy="3247043"/>
          </a:xfrm>
          <a:prstGeom prst="rect">
            <a:avLst/>
          </a:prstGeom>
          <a:noFill/>
        </p:spPr>
        <p:txBody>
          <a:bodyPr wrap="square" rtlCol="0">
            <a:spAutoFit/>
          </a:bodyPr>
          <a:lstStyle/>
          <a:p>
            <a:r>
              <a:rPr lang="en-US" sz="2400" b="1" dirty="0"/>
              <a:t>LQA is a quarters allowance granted to an employee for the annual cost of suitable, adequate, living quarters for the employee and his/her family</a:t>
            </a:r>
          </a:p>
          <a:p>
            <a:endParaRPr lang="en-US" sz="200" b="1" dirty="0"/>
          </a:p>
          <a:p>
            <a:pPr marL="800100" lvl="1" indent="-342900">
              <a:spcBef>
                <a:spcPts val="300"/>
              </a:spcBef>
              <a:spcAft>
                <a:spcPts val="300"/>
              </a:spcAft>
              <a:buFont typeface="Wingdings" panose="05000000000000000000" pitchFamily="2" charset="2"/>
              <a:buChar char="Ø"/>
            </a:pPr>
            <a:r>
              <a:rPr lang="en-US" sz="2200" dirty="0"/>
              <a:t>LQA is comprised of Rental portion and the Utilities portion: such as costs associated with heat, light, fuel, water, garbage collection</a:t>
            </a:r>
          </a:p>
          <a:p>
            <a:pPr marL="800100" lvl="1" indent="-342900">
              <a:spcBef>
                <a:spcPts val="300"/>
              </a:spcBef>
              <a:spcAft>
                <a:spcPts val="300"/>
              </a:spcAft>
              <a:buFont typeface="Wingdings" panose="05000000000000000000" pitchFamily="2" charset="2"/>
              <a:buChar char="Ø"/>
            </a:pPr>
            <a:r>
              <a:rPr lang="en-US" sz="2200" dirty="0"/>
              <a:t>LQA rates, as determined by the Department of State, are based on employee’s: Duty location, i.e., Post of assignment, Employee’s grade level, Number of family members residing with the employee at the foreign post.</a:t>
            </a:r>
          </a:p>
          <a:p>
            <a:pPr marL="800100" lvl="1" indent="-342900">
              <a:spcBef>
                <a:spcPts val="300"/>
              </a:spcBef>
              <a:spcAft>
                <a:spcPts val="300"/>
              </a:spcAft>
              <a:buFont typeface="Wingdings" panose="05000000000000000000" pitchFamily="2" charset="2"/>
              <a:buChar char="Ø"/>
            </a:pPr>
            <a:r>
              <a:rPr lang="en-US" sz="2200" dirty="0"/>
              <a:t>The maximum rate is updated every two weeks</a:t>
            </a:r>
            <a:endParaRPr lang="en-US" sz="1100" b="1" dirty="0"/>
          </a:p>
          <a:p>
            <a:endParaRPr lang="en-US" sz="800" b="1" dirty="0"/>
          </a:p>
        </p:txBody>
      </p:sp>
      <p:sp>
        <p:nvSpPr>
          <p:cNvPr id="6" name="Rectangle 5"/>
          <p:cNvSpPr/>
          <p:nvPr/>
        </p:nvSpPr>
        <p:spPr>
          <a:xfrm>
            <a:off x="304800" y="6066586"/>
            <a:ext cx="11582400" cy="707886"/>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r>
              <a:rPr lang="en-US" sz="2000" dirty="0">
                <a:solidFill>
                  <a:schemeClr val="accent5">
                    <a:lumMod val="50000"/>
                  </a:schemeClr>
                </a:solidFill>
              </a:rPr>
              <a:t>Only sponsored family members on the employee’s letter of employment will be counted towards family sizes for LQA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9" name="TextBox 8"/>
          <p:cNvSpPr txBox="1"/>
          <p:nvPr/>
        </p:nvSpPr>
        <p:spPr>
          <a:xfrm>
            <a:off x="8170631" y="5504356"/>
            <a:ext cx="3861086"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For more information, see DSSR 130</a:t>
            </a:r>
          </a:p>
        </p:txBody>
      </p:sp>
    </p:spTree>
    <p:extLst>
      <p:ext uri="{BB962C8B-B14F-4D97-AF65-F5344CB8AC3E}">
        <p14:creationId xmlns:p14="http://schemas.microsoft.com/office/powerpoint/2010/main" val="26616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38441" y="838585"/>
            <a:ext cx="9144000" cy="791618"/>
          </a:xfrm>
        </p:spPr>
        <p:txBody>
          <a:bodyPr>
            <a:noAutofit/>
          </a:bodyPr>
          <a:lstStyle/>
          <a:p>
            <a:r>
              <a:rPr lang="en-US" sz="4000" b="1" dirty="0">
                <a:latin typeface="+mn-lt"/>
              </a:rPr>
              <a:t>LQA</a:t>
            </a:r>
          </a:p>
        </p:txBody>
      </p:sp>
      <p:sp>
        <p:nvSpPr>
          <p:cNvPr id="2" name="TextBox 1"/>
          <p:cNvSpPr txBox="1"/>
          <p:nvPr/>
        </p:nvSpPr>
        <p:spPr>
          <a:xfrm>
            <a:off x="868610" y="1952425"/>
            <a:ext cx="10022542" cy="2246769"/>
          </a:xfrm>
          <a:prstGeom prst="rect">
            <a:avLst/>
          </a:prstGeom>
          <a:noFill/>
        </p:spPr>
        <p:txBody>
          <a:bodyPr wrap="square" rtlCol="0">
            <a:spAutoFit/>
          </a:bodyPr>
          <a:lstStyle/>
          <a:p>
            <a:pPr marL="800100" lvl="1" indent="-342900">
              <a:spcBef>
                <a:spcPts val="600"/>
              </a:spcBef>
              <a:spcAft>
                <a:spcPts val="600"/>
              </a:spcAft>
              <a:buFont typeface="Wingdings" panose="05000000000000000000" pitchFamily="2" charset="2"/>
              <a:buChar char="Ø"/>
            </a:pPr>
            <a:r>
              <a:rPr lang="en-US" sz="2400" dirty="0"/>
              <a:t>An advance of LQA is authorized ONLY from 90 days up to one year</a:t>
            </a:r>
          </a:p>
          <a:p>
            <a:pPr marL="800100" lvl="1" indent="-342900">
              <a:spcBef>
                <a:spcPts val="600"/>
              </a:spcBef>
              <a:spcAft>
                <a:spcPts val="600"/>
              </a:spcAft>
              <a:buFont typeface="Wingdings" panose="05000000000000000000" pitchFamily="2" charset="2"/>
              <a:buChar char="Ø"/>
            </a:pPr>
            <a:r>
              <a:rPr lang="en-US" sz="2400" b="1" dirty="0"/>
              <a:t>The employee is financially responsible for any unused advance of LQA that is not reconciled</a:t>
            </a:r>
          </a:p>
          <a:p>
            <a:pPr marL="800100" lvl="1" indent="-342900">
              <a:spcBef>
                <a:spcPts val="600"/>
              </a:spcBef>
              <a:spcAft>
                <a:spcPts val="600"/>
              </a:spcAft>
              <a:buFont typeface="Wingdings" panose="05000000000000000000" pitchFamily="2" charset="2"/>
              <a:buChar char="Ø"/>
            </a:pPr>
            <a:r>
              <a:rPr lang="en-US" sz="2400" dirty="0"/>
              <a:t>Local bank is </a:t>
            </a:r>
            <a:r>
              <a:rPr lang="en-US" sz="2400" b="1" dirty="0"/>
              <a:t>highly recommended </a:t>
            </a:r>
            <a:r>
              <a:rPr lang="en-US" sz="2400" dirty="0"/>
              <a:t>for a fast transaction (Navy Federal and Community Bank are located on post)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9" name="Straight Connector 8"/>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2535973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57299" y="1063871"/>
            <a:ext cx="9144000" cy="791618"/>
          </a:xfrm>
        </p:spPr>
        <p:txBody>
          <a:bodyPr>
            <a:noAutofit/>
          </a:bodyPr>
          <a:lstStyle/>
          <a:p>
            <a:r>
              <a:rPr lang="en-US" sz="3600" b="1" dirty="0">
                <a:latin typeface="+mn-lt"/>
              </a:rPr>
              <a:t>LQA Rates Examples</a:t>
            </a:r>
          </a:p>
        </p:txBody>
      </p:sp>
      <p:sp>
        <p:nvSpPr>
          <p:cNvPr id="2" name="TextBox 1"/>
          <p:cNvSpPr txBox="1"/>
          <p:nvPr/>
        </p:nvSpPr>
        <p:spPr>
          <a:xfrm>
            <a:off x="-126369" y="2026939"/>
            <a:ext cx="11911337" cy="4662815"/>
          </a:xfrm>
          <a:prstGeom prst="rect">
            <a:avLst/>
          </a:prstGeom>
          <a:noFill/>
        </p:spPr>
        <p:txBody>
          <a:bodyPr wrap="square" rtlCol="0">
            <a:spAutoFit/>
          </a:bodyPr>
          <a:lstStyle/>
          <a:p>
            <a:pPr lvl="1" algn="ctr">
              <a:spcBef>
                <a:spcPts val="600"/>
              </a:spcBef>
              <a:spcAft>
                <a:spcPts val="600"/>
              </a:spcAft>
            </a:pPr>
            <a:r>
              <a:rPr lang="en-US" sz="2400" dirty="0"/>
              <a:t>	Rates change every two weeks!</a:t>
            </a:r>
          </a:p>
          <a:p>
            <a:pPr algn="ctr"/>
            <a:endParaRPr lang="en-US" sz="2800" b="1" dirty="0"/>
          </a:p>
          <a:p>
            <a:r>
              <a:rPr lang="en-US" sz="2400" dirty="0"/>
              <a:t>          Group 2 (GS14-15)                        Group 3 (GS10-13)                            Group 4 (GS 1-9)</a:t>
            </a:r>
          </a:p>
          <a:p>
            <a:r>
              <a:rPr lang="en-US" sz="2400" dirty="0"/>
              <a:t>            WF       $39,400                                   $39,400                                           $33,700</a:t>
            </a:r>
          </a:p>
          <a:p>
            <a:r>
              <a:rPr lang="en-US" sz="2400" dirty="0"/>
              <a:t>            WOF    $39,400                                   $33,700                                            $31,600</a:t>
            </a:r>
          </a:p>
          <a:p>
            <a:pPr algn="ctr"/>
            <a:endParaRPr lang="en-US" sz="2400" b="1" dirty="0"/>
          </a:p>
          <a:p>
            <a:pPr algn="ctr"/>
            <a:r>
              <a:rPr lang="en-US" sz="2400" dirty="0"/>
              <a:t>Per additional family members (excluding employee)</a:t>
            </a:r>
          </a:p>
          <a:p>
            <a:pPr algn="ctr"/>
            <a:r>
              <a:rPr lang="en-US" sz="2400" dirty="0"/>
              <a:t>2-3 persons: an extra 10%</a:t>
            </a:r>
          </a:p>
          <a:p>
            <a:pPr algn="ctr"/>
            <a:r>
              <a:rPr lang="en-US" sz="2400" dirty="0"/>
              <a:t>4-5 : an extra 20%</a:t>
            </a:r>
          </a:p>
          <a:p>
            <a:pPr algn="ctr"/>
            <a:r>
              <a:rPr lang="en-US" sz="2400" dirty="0"/>
              <a:t>6 or more: an extra 30% </a:t>
            </a:r>
          </a:p>
          <a:p>
            <a:pPr algn="ctr"/>
            <a:endParaRPr lang="en-US" sz="1600" dirty="0"/>
          </a:p>
          <a:p>
            <a:r>
              <a:rPr lang="en-US" sz="1600" dirty="0"/>
              <a:t>			(Korea) - </a:t>
            </a:r>
            <a:r>
              <a:rPr lang="en-US" sz="1600" u="sng" dirty="0">
                <a:hlinkClick r:id="rId3"/>
              </a:rPr>
              <a:t>https://aoprals.state.gov/Web920/location_action.asp?MenuHide=1&amp;CountryCode=1129</a:t>
            </a:r>
            <a:endParaRPr lang="en-US" sz="1600" u="sng" dirty="0"/>
          </a:p>
          <a:p>
            <a:r>
              <a:rPr lang="en-US" sz="1600" dirty="0"/>
              <a:t>			(</a:t>
            </a:r>
            <a:r>
              <a:rPr lang="en-US" sz="1600" dirty="0">
                <a:latin typeface="Calibri" panose="020F0502020204030204" pitchFamily="34" charset="0"/>
                <a:ea typeface="Calibri" panose="020F0502020204030204" pitchFamily="34" charset="0"/>
                <a:cs typeface="Times New Roman" panose="02020603050405020304" pitchFamily="18" charset="0"/>
              </a:rPr>
              <a:t>Japan) - </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https://aoprals.state.gov/Web920/location_action.asp?MenuHide=1&amp;CountryCode=1128</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0" name="TextBox 9"/>
          <p:cNvSpPr txBox="1"/>
          <p:nvPr/>
        </p:nvSpPr>
        <p:spPr>
          <a:xfrm>
            <a:off x="9308767" y="5543267"/>
            <a:ext cx="2335242"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a:t>Rates as of 02/02/2020</a:t>
            </a:r>
          </a:p>
        </p:txBody>
      </p:sp>
    </p:spTree>
    <p:extLst>
      <p:ext uri="{BB962C8B-B14F-4D97-AF65-F5344CB8AC3E}">
        <p14:creationId xmlns:p14="http://schemas.microsoft.com/office/powerpoint/2010/main" val="1331291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9203" y="1072424"/>
            <a:ext cx="10233595" cy="707886"/>
          </a:xfrm>
          <a:prstGeom prst="rect">
            <a:avLst/>
          </a:prstGeom>
        </p:spPr>
        <p:txBody>
          <a:bodyPr wrap="square">
            <a:spAutoFit/>
          </a:bodyPr>
          <a:lstStyle/>
          <a:p>
            <a:pPr algn="ctr"/>
            <a:r>
              <a:rPr lang="en-US" sz="4000" b="1" dirty="0">
                <a:ea typeface="+mj-ea"/>
                <a:cs typeface="+mj-cs"/>
              </a:rPr>
              <a:t>(LQA) Documents</a:t>
            </a:r>
          </a:p>
        </p:txBody>
      </p:sp>
      <p:sp>
        <p:nvSpPr>
          <p:cNvPr id="2" name="Rectangle 1"/>
          <p:cNvSpPr/>
          <p:nvPr/>
        </p:nvSpPr>
        <p:spPr>
          <a:xfrm>
            <a:off x="1317584" y="1911560"/>
            <a:ext cx="10094679" cy="3139321"/>
          </a:xfrm>
          <a:prstGeom prst="rect">
            <a:avLst/>
          </a:prstGeom>
        </p:spPr>
        <p:txBody>
          <a:bodyPr wrap="square">
            <a:spAutoFit/>
          </a:bodyPr>
          <a:lstStyle/>
          <a:p>
            <a:pPr>
              <a:spcBef>
                <a:spcPts val="600"/>
              </a:spcBef>
            </a:pPr>
            <a:r>
              <a:rPr lang="en-US" sz="2400" dirty="0"/>
              <a:t>Submit LQA Documentation to Service Now </a:t>
            </a:r>
            <a:r>
              <a:rPr lang="en-US" sz="2400" u="sng" dirty="0"/>
              <a:t>https://service.chra.army.mil</a:t>
            </a:r>
            <a:r>
              <a:rPr lang="en-US" sz="2400" dirty="0"/>
              <a:t>:</a:t>
            </a:r>
          </a:p>
          <a:p>
            <a:pPr marL="800100" lvl="1" indent="-342900">
              <a:spcBef>
                <a:spcPts val="600"/>
              </a:spcBef>
              <a:buFont typeface="Wingdings" panose="05000000000000000000" pitchFamily="2" charset="2"/>
              <a:buChar char="Ø"/>
            </a:pPr>
            <a:r>
              <a:rPr lang="en-US" sz="2400" dirty="0"/>
              <a:t>LQA Statement of Understanding Part I and II (SoU)</a:t>
            </a:r>
          </a:p>
          <a:p>
            <a:pPr marL="800100" lvl="1" indent="-342900">
              <a:spcBef>
                <a:spcPts val="600"/>
              </a:spcBef>
              <a:buFont typeface="Wingdings" panose="05000000000000000000" pitchFamily="2" charset="2"/>
              <a:buChar char="Ø"/>
            </a:pPr>
            <a:r>
              <a:rPr lang="en-US" sz="2400" dirty="0"/>
              <a:t>LQA Expenditures Required Form </a:t>
            </a:r>
          </a:p>
          <a:p>
            <a:pPr marL="800100" lvl="1" indent="-342900">
              <a:spcBef>
                <a:spcPts val="600"/>
              </a:spcBef>
              <a:buFont typeface="Wingdings" panose="05000000000000000000" pitchFamily="2" charset="2"/>
              <a:buChar char="Ø"/>
            </a:pPr>
            <a:r>
              <a:rPr lang="en-US" sz="2400" dirty="0"/>
              <a:t>Lease agreement with housing office approval</a:t>
            </a:r>
          </a:p>
          <a:p>
            <a:pPr marL="800100" lvl="1" indent="-342900">
              <a:spcBef>
                <a:spcPts val="600"/>
              </a:spcBef>
              <a:buFont typeface="Wingdings" panose="05000000000000000000" pitchFamily="2" charset="2"/>
              <a:buChar char="Ø"/>
            </a:pPr>
            <a:r>
              <a:rPr lang="en-US" sz="2400" dirty="0"/>
              <a:t>SF 1190 – signed by your command (block 25 and 26)</a:t>
            </a:r>
          </a:p>
          <a:p>
            <a:pPr marL="800100" lvl="1" indent="-342900">
              <a:spcBef>
                <a:spcPts val="600"/>
              </a:spcBef>
              <a:buFont typeface="Wingdings" panose="05000000000000000000" pitchFamily="2" charset="2"/>
              <a:buChar char="Ø"/>
            </a:pPr>
            <a:r>
              <a:rPr lang="en-US" sz="2400" dirty="0"/>
              <a:t>Letter of Employment</a:t>
            </a:r>
          </a:p>
          <a:p>
            <a:pPr lvl="1">
              <a:spcBef>
                <a:spcPts val="600"/>
              </a:spcBef>
            </a:pPr>
            <a:endParaRPr lang="en-US" sz="2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3" name="Straight Connector 1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233839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0197" y="1864802"/>
            <a:ext cx="10239467" cy="5447645"/>
          </a:xfrm>
          <a:prstGeom prst="rect">
            <a:avLst/>
          </a:prstGeom>
        </p:spPr>
        <p:txBody>
          <a:bodyPr wrap="square">
            <a:spAutoFit/>
          </a:bodyPr>
          <a:lstStyle/>
          <a:p>
            <a:pPr marL="800100" lvl="1" indent="-342900">
              <a:spcBef>
                <a:spcPts val="600"/>
              </a:spcBef>
              <a:spcAft>
                <a:spcPts val="600"/>
              </a:spcAft>
              <a:buFont typeface="Wingdings" panose="05000000000000000000" pitchFamily="2" charset="2"/>
              <a:buChar char="Ø"/>
            </a:pPr>
            <a:r>
              <a:rPr lang="en-US" sz="2400" dirty="0"/>
              <a:t>Children count towards LQA until they reach the age of 21</a:t>
            </a:r>
          </a:p>
          <a:p>
            <a:pPr marL="800100" lvl="1" indent="-342900">
              <a:spcBef>
                <a:spcPts val="600"/>
              </a:spcBef>
              <a:spcAft>
                <a:spcPts val="600"/>
              </a:spcAft>
              <a:buFont typeface="Wingdings" panose="05000000000000000000" pitchFamily="2" charset="2"/>
              <a:buChar char="Ø"/>
            </a:pPr>
            <a:r>
              <a:rPr lang="en-US" sz="2400" dirty="0"/>
              <a:t>The housing office determines a fair market value (FMV) of a residence. The agency pays whichever is less, Max LQA or (FMV)</a:t>
            </a:r>
          </a:p>
          <a:p>
            <a:pPr marL="800100" lvl="1" indent="-342900">
              <a:spcBef>
                <a:spcPts val="600"/>
              </a:spcBef>
              <a:spcAft>
                <a:spcPts val="600"/>
              </a:spcAft>
              <a:buFont typeface="Wingdings" panose="05000000000000000000" pitchFamily="2" charset="2"/>
              <a:buChar char="Ø"/>
            </a:pPr>
            <a:r>
              <a:rPr lang="en-US" sz="2400" dirty="0"/>
              <a:t>The employee is financially responsible for any unused portion of advanced LQA that is not returned</a:t>
            </a:r>
          </a:p>
          <a:p>
            <a:pPr marL="800100" lvl="1" indent="-342900">
              <a:spcBef>
                <a:spcPts val="600"/>
              </a:spcBef>
              <a:spcAft>
                <a:spcPts val="600"/>
              </a:spcAft>
              <a:buFont typeface="Wingdings" panose="05000000000000000000" pitchFamily="2" charset="2"/>
              <a:buChar char="Ø"/>
            </a:pPr>
            <a:r>
              <a:rPr lang="en-US" altLang="en-US" sz="2400" dirty="0">
                <a:cs typeface="Times New Roman" panose="02020603050405020304" pitchFamily="18" charset="0"/>
              </a:rPr>
              <a:t>Employees are not authorized to alter rental contracts unless they have been approved by the housing office</a:t>
            </a:r>
          </a:p>
          <a:p>
            <a:pPr marL="800100" lvl="1" indent="-342900">
              <a:spcBef>
                <a:spcPts val="600"/>
              </a:spcBef>
              <a:spcAft>
                <a:spcPts val="600"/>
              </a:spcAft>
              <a:buFont typeface="Wingdings" panose="05000000000000000000" pitchFamily="2" charset="2"/>
              <a:buChar char="Ø"/>
            </a:pPr>
            <a:r>
              <a:rPr lang="en-US" altLang="en-US" sz="2400" dirty="0">
                <a:cs typeface="Times New Roman" panose="02020603050405020304" pitchFamily="18" charset="0"/>
              </a:rPr>
              <a:t>Biweekly payments are the default payment. An employee may elect to request an advance of LQA for up to one year</a:t>
            </a:r>
          </a:p>
          <a:p>
            <a:pPr marL="800100" lvl="1" indent="-342900">
              <a:spcBef>
                <a:spcPts val="600"/>
              </a:spcBef>
              <a:spcAft>
                <a:spcPts val="600"/>
              </a:spcAft>
              <a:buFont typeface="Wingdings" panose="05000000000000000000" pitchFamily="2" charset="2"/>
              <a:buChar char="Ø"/>
            </a:pPr>
            <a:r>
              <a:rPr lang="en-US" sz="2400" dirty="0"/>
              <a:t>Dependents on delayed travel </a:t>
            </a:r>
            <a:r>
              <a:rPr lang="en-US" sz="2400" b="1" u="sng" dirty="0"/>
              <a:t>do not </a:t>
            </a:r>
            <a:r>
              <a:rPr lang="en-US" sz="2400" dirty="0"/>
              <a:t>count towards LQA rates until they arrive at the post of assignment</a:t>
            </a:r>
          </a:p>
          <a:p>
            <a:pPr lvl="1">
              <a:spcBef>
                <a:spcPts val="600"/>
              </a:spcBef>
              <a:spcAft>
                <a:spcPts val="600"/>
              </a:spcAft>
            </a:pPr>
            <a:endParaRPr lang="en-US" altLang="en-US" sz="2400" dirty="0">
              <a:cs typeface="Times New Roman" panose="02020603050405020304" pitchFamily="18" charset="0"/>
            </a:endParaRPr>
          </a:p>
        </p:txBody>
      </p:sp>
      <p:sp>
        <p:nvSpPr>
          <p:cNvPr id="7" name="TextBox 6"/>
          <p:cNvSpPr txBox="1"/>
          <p:nvPr/>
        </p:nvSpPr>
        <p:spPr>
          <a:xfrm>
            <a:off x="2141621" y="989955"/>
            <a:ext cx="7856621" cy="646331"/>
          </a:xfrm>
          <a:prstGeom prst="rect">
            <a:avLst/>
          </a:prstGeom>
          <a:noFill/>
        </p:spPr>
        <p:txBody>
          <a:bodyPr wrap="square" rtlCol="0">
            <a:spAutoFit/>
          </a:bodyPr>
          <a:lstStyle/>
          <a:p>
            <a:pPr algn="ctr">
              <a:lnSpc>
                <a:spcPct val="90000"/>
              </a:lnSpc>
              <a:spcBef>
                <a:spcPct val="0"/>
              </a:spcBef>
            </a:pPr>
            <a:r>
              <a:rPr lang="en-US" sz="4000" b="1" dirty="0">
                <a:ea typeface="+mj-ea"/>
                <a:cs typeface="+mj-cs"/>
              </a:rPr>
              <a:t>LQA Important Concepts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2935306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1621" y="989955"/>
            <a:ext cx="7856621" cy="646331"/>
          </a:xfrm>
          <a:prstGeom prst="rect">
            <a:avLst/>
          </a:prstGeom>
          <a:noFill/>
        </p:spPr>
        <p:txBody>
          <a:bodyPr wrap="square" rtlCol="0">
            <a:spAutoFit/>
          </a:bodyPr>
          <a:lstStyle/>
          <a:p>
            <a:pPr algn="ctr">
              <a:lnSpc>
                <a:spcPct val="90000"/>
              </a:lnSpc>
              <a:spcBef>
                <a:spcPct val="0"/>
              </a:spcBef>
            </a:pPr>
            <a:r>
              <a:rPr lang="en-US" sz="4000" b="1" dirty="0">
                <a:ea typeface="+mj-ea"/>
                <a:cs typeface="+mj-cs"/>
              </a:rPr>
              <a:t>Lock-In Rates for Advances of LQA</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3" name="Footer Placeholder 7"/>
          <p:cNvSpPr txBox="1">
            <a:spLocks/>
          </p:cNvSpPr>
          <p:nvPr/>
        </p:nvSpPr>
        <p:spPr>
          <a:xfrm>
            <a:off x="1911924" y="2591953"/>
            <a:ext cx="8077200" cy="2571174"/>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dirty="0">
                <a:solidFill>
                  <a:schemeClr val="tx1"/>
                </a:solidFill>
              </a:rPr>
              <a:t>LQA maximum rates can fluctuate and are adjusted every two weeks by the Department of State. For an advance of LQA, the start date of the LQA is used to determine the maximum effective rate.</a:t>
            </a:r>
          </a:p>
          <a:p>
            <a:pPr algn="l"/>
            <a:endParaRPr lang="en-US" sz="2000" dirty="0">
              <a:solidFill>
                <a:schemeClr val="tx1"/>
              </a:solidFill>
            </a:endParaRPr>
          </a:p>
          <a:p>
            <a:pPr algn="l"/>
            <a:r>
              <a:rPr lang="en-US" sz="2000" dirty="0">
                <a:solidFill>
                  <a:schemeClr val="tx1"/>
                </a:solidFill>
              </a:rPr>
              <a:t>Employees should not sign rental contracts outside of the two week period that establishes the maximum LQA rate. This ensures that the maximum rate is the same for the date of signing the contract and the date that LQA starts.</a:t>
            </a:r>
          </a:p>
          <a:p>
            <a:pPr algn="l"/>
            <a:endParaRPr lang="en-US" sz="2000" dirty="0">
              <a:solidFill>
                <a:schemeClr val="tx1"/>
              </a:solidFill>
            </a:endParaRPr>
          </a:p>
          <a:p>
            <a:pPr algn="l"/>
            <a:r>
              <a:rPr lang="en-US" sz="2000" dirty="0">
                <a:solidFill>
                  <a:schemeClr val="tx1"/>
                </a:solidFill>
              </a:rPr>
              <a:t>Employees can check the current and historical maximum rates for LQA from the link below:</a:t>
            </a:r>
          </a:p>
        </p:txBody>
      </p:sp>
      <p:sp>
        <p:nvSpPr>
          <p:cNvPr id="15" name="Footer Placeholder 7"/>
          <p:cNvSpPr txBox="1">
            <a:spLocks/>
          </p:cNvSpPr>
          <p:nvPr/>
        </p:nvSpPr>
        <p:spPr>
          <a:xfrm>
            <a:off x="1153511" y="5402274"/>
            <a:ext cx="9754634" cy="643419"/>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u="sng" dirty="0">
                <a:hlinkClick r:id="rId5"/>
              </a:rPr>
              <a:t>https://aoprals.state.gov/Web920/location_action.asp?MenuHide=1&amp;CountryCode=1129</a:t>
            </a:r>
            <a:r>
              <a:rPr lang="en-US" sz="2000" u="sng" dirty="0"/>
              <a:t> </a:t>
            </a:r>
            <a:endParaRPr lang="en-US" sz="2000" dirty="0">
              <a:solidFill>
                <a:schemeClr val="tx1"/>
              </a:solidFill>
            </a:endParaRPr>
          </a:p>
        </p:txBody>
      </p:sp>
    </p:spTree>
    <p:extLst>
      <p:ext uri="{BB962C8B-B14F-4D97-AF65-F5344CB8AC3E}">
        <p14:creationId xmlns:p14="http://schemas.microsoft.com/office/powerpoint/2010/main" val="2248324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9678" y="1053374"/>
            <a:ext cx="10233595" cy="707886"/>
          </a:xfrm>
          <a:prstGeom prst="rect">
            <a:avLst/>
          </a:prstGeom>
        </p:spPr>
        <p:txBody>
          <a:bodyPr wrap="square">
            <a:spAutoFit/>
          </a:bodyPr>
          <a:lstStyle/>
          <a:p>
            <a:pPr algn="ctr"/>
            <a:r>
              <a:rPr lang="en-US" altLang="en-US" sz="4000" b="1" dirty="0"/>
              <a:t>LQA Process</a:t>
            </a:r>
            <a:endParaRPr lang="en-US" sz="4000" b="1" dirty="0">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1" name="Straight Connector 10"/>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graphicFrame>
        <p:nvGraphicFramePr>
          <p:cNvPr id="13" name="Content Placeholder 4"/>
          <p:cNvGraphicFramePr>
            <a:graphicFrameLocks/>
          </p:cNvGraphicFramePr>
          <p:nvPr>
            <p:extLst>
              <p:ext uri="{D42A27DB-BD31-4B8C-83A1-F6EECF244321}">
                <p14:modId xmlns:p14="http://schemas.microsoft.com/office/powerpoint/2010/main" val="4005379576"/>
              </p:ext>
            </p:extLst>
          </p:nvPr>
        </p:nvGraphicFramePr>
        <p:xfrm>
          <a:off x="2143125" y="1991640"/>
          <a:ext cx="78867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18982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58900" y="1079478"/>
            <a:ext cx="9144000" cy="791618"/>
          </a:xfrm>
        </p:spPr>
        <p:txBody>
          <a:bodyPr>
            <a:normAutofit/>
          </a:bodyPr>
          <a:lstStyle/>
          <a:p>
            <a:r>
              <a:rPr lang="en-US" sz="4000" b="1" dirty="0">
                <a:latin typeface="+mn-lt"/>
              </a:rPr>
              <a:t>LQA Leases</a:t>
            </a:r>
          </a:p>
        </p:txBody>
      </p:sp>
      <p:sp>
        <p:nvSpPr>
          <p:cNvPr id="16" name="TextBox 15"/>
          <p:cNvSpPr txBox="1"/>
          <p:nvPr/>
        </p:nvSpPr>
        <p:spPr>
          <a:xfrm>
            <a:off x="1028073" y="2244459"/>
            <a:ext cx="9979117" cy="461665"/>
          </a:xfrm>
          <a:prstGeom prst="rect">
            <a:avLst/>
          </a:prstGeom>
          <a:noFill/>
        </p:spPr>
        <p:txBody>
          <a:bodyPr wrap="square" rtlCol="0">
            <a:spAutoFit/>
          </a:bodyPr>
          <a:lstStyle/>
          <a:p>
            <a:pPr>
              <a:spcAft>
                <a:spcPts val="600"/>
              </a:spcAft>
            </a:pPr>
            <a:r>
              <a:rPr lang="en-US" sz="2400" b="1" dirty="0"/>
              <a:t>LQA leases must be approved by the housing office!</a:t>
            </a:r>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0" name="Straight Connector 9"/>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049" y="3007049"/>
            <a:ext cx="4551951" cy="3850951"/>
          </a:xfrm>
          <a:prstGeom prst="rect">
            <a:avLst/>
          </a:prstGeom>
        </p:spPr>
      </p:pic>
      <p:sp>
        <p:nvSpPr>
          <p:cNvPr id="2" name="TextBox 1"/>
          <p:cNvSpPr txBox="1"/>
          <p:nvPr/>
        </p:nvSpPr>
        <p:spPr>
          <a:xfrm>
            <a:off x="273132" y="3598096"/>
            <a:ext cx="7125195" cy="2308324"/>
          </a:xfrm>
          <a:prstGeom prst="rect">
            <a:avLst/>
          </a:prstGeom>
          <a:noFill/>
        </p:spPr>
        <p:txBody>
          <a:bodyPr wrap="square" rtlCol="0">
            <a:spAutoFit/>
          </a:bodyPr>
          <a:lstStyle/>
          <a:p>
            <a:r>
              <a:rPr lang="en-US" b="1" dirty="0"/>
              <a:t>Department of the Army Civilians are </a:t>
            </a:r>
            <a:r>
              <a:rPr lang="en-US" b="1" u="sng" dirty="0"/>
              <a:t>required</a:t>
            </a:r>
            <a:r>
              <a:rPr lang="en-US" b="1" dirty="0"/>
              <a:t> to attend in-processing at the Housing Office. </a:t>
            </a:r>
          </a:p>
          <a:p>
            <a:endParaRPr lang="en-US" dirty="0"/>
          </a:p>
          <a:p>
            <a:pPr marL="285750" indent="-285750">
              <a:buFont typeface="Wingdings" panose="05000000000000000000" pitchFamily="2" charset="2"/>
              <a:buChar char="Ø"/>
            </a:pPr>
            <a:r>
              <a:rPr lang="en-US" u="sng" dirty="0"/>
              <a:t>When:</a:t>
            </a:r>
            <a:r>
              <a:rPr lang="en-US" dirty="0"/>
              <a:t> Every Monday- Friday at 1100, except for holidays (Korean and American)</a:t>
            </a:r>
            <a:endParaRPr lang="en-US" u="sng" dirty="0"/>
          </a:p>
          <a:p>
            <a:pPr marL="285750" indent="-285750">
              <a:buFont typeface="Wingdings" panose="05000000000000000000" pitchFamily="2" charset="2"/>
              <a:buChar char="Ø"/>
            </a:pPr>
            <a:r>
              <a:rPr lang="en-US" u="sng" dirty="0"/>
              <a:t>Where: </a:t>
            </a:r>
            <a:r>
              <a:rPr lang="en-US" dirty="0"/>
              <a:t>Camp Humphreys One Stop/Maude Hall, 3</a:t>
            </a:r>
            <a:r>
              <a:rPr lang="en-US" baseline="30000" dirty="0"/>
              <a:t>rd</a:t>
            </a:r>
            <a:r>
              <a:rPr lang="en-US" dirty="0"/>
              <a:t> Floor, Room #X301</a:t>
            </a:r>
          </a:p>
          <a:p>
            <a:pPr marL="285750" indent="-285750">
              <a:buFont typeface="Wingdings" panose="05000000000000000000" pitchFamily="2" charset="2"/>
              <a:buChar char="Ø"/>
            </a:pPr>
            <a:r>
              <a:rPr lang="en-US" u="sng" dirty="0"/>
              <a:t>Required Documents: </a:t>
            </a:r>
            <a:r>
              <a:rPr lang="en-US" dirty="0"/>
              <a:t>Letter of Employment and PCS Orders to Korea</a:t>
            </a:r>
          </a:p>
          <a:p>
            <a:pPr marL="285750" indent="-285750">
              <a:buFont typeface="Wingdings" panose="05000000000000000000" pitchFamily="2" charset="2"/>
              <a:buChar char="Ø"/>
            </a:pPr>
            <a:r>
              <a:rPr lang="en-US" u="sng" dirty="0"/>
              <a:t>Contact Info: </a:t>
            </a:r>
            <a:r>
              <a:rPr lang="en-US" dirty="0"/>
              <a:t>754-9898</a:t>
            </a:r>
          </a:p>
        </p:txBody>
      </p:sp>
    </p:spTree>
    <p:extLst>
      <p:ext uri="{BB962C8B-B14F-4D97-AF65-F5344CB8AC3E}">
        <p14:creationId xmlns:p14="http://schemas.microsoft.com/office/powerpoint/2010/main" val="1382295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1768100" y="954464"/>
            <a:ext cx="8655801" cy="646331"/>
          </a:xfrm>
          <a:prstGeom prst="rect">
            <a:avLst/>
          </a:prstGeom>
          <a:noFill/>
        </p:spPr>
        <p:txBody>
          <a:bodyPr wrap="square" rtlCol="0">
            <a:spAutoFit/>
          </a:bodyPr>
          <a:lstStyle/>
          <a:p>
            <a:pPr algn="ctr"/>
            <a:r>
              <a:rPr lang="en-US" sz="3600" b="1" dirty="0">
                <a:ea typeface="+mj-ea"/>
                <a:cs typeface="+mj-cs"/>
              </a:rPr>
              <a:t>Concurrent Payments of LQA and TQSA</a:t>
            </a:r>
          </a:p>
        </p:txBody>
      </p:sp>
      <p:sp>
        <p:nvSpPr>
          <p:cNvPr id="3" name="TextBox 2"/>
          <p:cNvSpPr txBox="1"/>
          <p:nvPr/>
        </p:nvSpPr>
        <p:spPr>
          <a:xfrm>
            <a:off x="890335" y="1408171"/>
            <a:ext cx="10359189" cy="3262432"/>
          </a:xfrm>
          <a:prstGeom prst="rect">
            <a:avLst/>
          </a:prstGeom>
          <a:noFill/>
        </p:spPr>
        <p:txBody>
          <a:bodyPr wrap="square" rtlCol="0">
            <a:spAutoFit/>
          </a:bodyPr>
          <a:lstStyle/>
          <a:p>
            <a:pPr>
              <a:spcBef>
                <a:spcPts val="600"/>
              </a:spcBef>
              <a:spcAft>
                <a:spcPts val="600"/>
              </a:spcAft>
            </a:pPr>
            <a:endParaRPr lang="en-US" dirty="0"/>
          </a:p>
          <a:p>
            <a:pPr marL="342900" indent="-342900">
              <a:spcBef>
                <a:spcPts val="600"/>
              </a:spcBef>
              <a:spcAft>
                <a:spcPts val="600"/>
              </a:spcAft>
              <a:buFont typeface="Wingdings" panose="05000000000000000000" pitchFamily="2" charset="2"/>
              <a:buChar char="Ø"/>
            </a:pPr>
            <a:r>
              <a:rPr lang="en-US" sz="2400" dirty="0"/>
              <a:t>When PCS’ing out, employees may request a waiver up to 5 days of simultaneous payments of LQA and TQSA for cleaning and repairs</a:t>
            </a:r>
          </a:p>
          <a:p>
            <a:pPr marL="342900" indent="-342900">
              <a:spcBef>
                <a:spcPts val="600"/>
              </a:spcBef>
              <a:spcAft>
                <a:spcPts val="600"/>
              </a:spcAft>
              <a:buFont typeface="Wingdings" panose="05000000000000000000" pitchFamily="2" charset="2"/>
              <a:buChar char="Ø"/>
            </a:pPr>
            <a:r>
              <a:rPr lang="en-US" sz="2400" dirty="0"/>
              <a:t>5 days is the maximum and normally would incorporate repairs to a rental unit</a:t>
            </a:r>
          </a:p>
          <a:p>
            <a:pPr marL="342900" indent="-342900">
              <a:spcBef>
                <a:spcPts val="600"/>
              </a:spcBef>
              <a:spcAft>
                <a:spcPts val="600"/>
              </a:spcAft>
              <a:buFont typeface="Wingdings" panose="05000000000000000000" pitchFamily="2" charset="2"/>
              <a:buChar char="Ø"/>
            </a:pPr>
            <a:r>
              <a:rPr lang="en-US" sz="2400" dirty="0"/>
              <a:t>Cleaning can normally be accomplished in 1 day</a:t>
            </a:r>
          </a:p>
          <a:p>
            <a:pPr marL="342900" indent="-342900">
              <a:spcBef>
                <a:spcPts val="600"/>
              </a:spcBef>
              <a:spcAft>
                <a:spcPts val="600"/>
              </a:spcAft>
              <a:buFont typeface="Wingdings" panose="05000000000000000000" pitchFamily="2" charset="2"/>
              <a:buChar char="Ø"/>
            </a:pPr>
            <a:r>
              <a:rPr lang="en-US" sz="2400" dirty="0"/>
              <a:t>Any request must be approved by your command in advance</a:t>
            </a:r>
          </a:p>
          <a:p>
            <a:pPr>
              <a:spcBef>
                <a:spcPts val="600"/>
              </a:spcBef>
              <a:spcAft>
                <a:spcPts val="600"/>
              </a:spcAft>
            </a:pP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128324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6886" y="1576722"/>
            <a:ext cx="9878225" cy="4185761"/>
          </a:xfrm>
          <a:prstGeom prst="rect">
            <a:avLst/>
          </a:prstGeom>
          <a:noFill/>
        </p:spPr>
        <p:txBody>
          <a:bodyPr wrap="square" rtlCol="0">
            <a:spAutoFit/>
          </a:bodyPr>
          <a:lstStyle/>
          <a:p>
            <a:pPr marL="342900" indent="-342900">
              <a:buFont typeface="Wingdings" panose="05000000000000000000" pitchFamily="2" charset="2"/>
              <a:buChar char="Ø"/>
            </a:pPr>
            <a:r>
              <a:rPr lang="en-US" sz="2200" dirty="0"/>
              <a:t>Federal Employees Health Benefits (FEHB)</a:t>
            </a:r>
          </a:p>
          <a:p>
            <a:pPr lvl="1"/>
            <a:r>
              <a:rPr lang="en-US" sz="2200" dirty="0"/>
              <a:t>Employees can get a better understanding of plan types at the following link:</a:t>
            </a:r>
          </a:p>
          <a:p>
            <a:pPr lvl="1"/>
            <a:r>
              <a:rPr lang="en-US" sz="2200" b="1" dirty="0">
                <a:hlinkClick r:id="rId3"/>
              </a:rPr>
              <a:t>https://www.opm.gov/healthcare-insurance/healthcare/plan-information/plan-types/</a:t>
            </a:r>
            <a:endParaRPr lang="en-US" sz="2200" b="1" dirty="0"/>
          </a:p>
          <a:p>
            <a:endParaRPr lang="en-US" sz="1200" dirty="0"/>
          </a:p>
          <a:p>
            <a:pPr marL="342900" indent="-342900">
              <a:buFont typeface="Wingdings" panose="05000000000000000000" pitchFamily="2" charset="2"/>
              <a:buChar char="Ø"/>
            </a:pPr>
            <a:r>
              <a:rPr lang="en-US" sz="2200" dirty="0"/>
              <a:t>Employees can compare different health plans on OPM’s Plan Comparison Tool: </a:t>
            </a:r>
          </a:p>
          <a:p>
            <a:pPr lvl="1"/>
            <a:r>
              <a:rPr lang="en-US" sz="2200" b="1" dirty="0">
                <a:hlinkClick r:id="rId4"/>
              </a:rPr>
              <a:t>https://www.opm.gov/healthcare-insurance/healthcare/plan-information/compare-plans/</a:t>
            </a:r>
            <a:endParaRPr lang="en-US" sz="2200" b="1" dirty="0"/>
          </a:p>
          <a:p>
            <a:endParaRPr lang="en-US" sz="1200" dirty="0"/>
          </a:p>
          <a:p>
            <a:pPr marL="342900" indent="-342900">
              <a:buFont typeface="Wingdings" panose="05000000000000000000" pitchFamily="2" charset="2"/>
              <a:buChar char="Ø"/>
            </a:pPr>
            <a:r>
              <a:rPr lang="en-US" sz="2200" dirty="0"/>
              <a:t>Tricare Select is also available in Korea in limited capacity. Please contact the following offices for more information on available programs:</a:t>
            </a:r>
          </a:p>
          <a:p>
            <a:pPr marL="342900" indent="-342900">
              <a:buFont typeface="Wingdings" panose="05000000000000000000" pitchFamily="2" charset="2"/>
              <a:buChar char="Ø"/>
            </a:pPr>
            <a:r>
              <a:rPr lang="en-US" sz="2200" dirty="0"/>
              <a:t>Yongsan: 737-1448		Humphreys: 737-5781		Osan: 784-4397</a:t>
            </a:r>
          </a:p>
          <a:p>
            <a:pPr lvl="1"/>
            <a:r>
              <a:rPr lang="en-US" sz="2200" b="1" dirty="0">
                <a:hlinkClick r:id="rId5"/>
              </a:rPr>
              <a:t>http://www.korea.amedd.army.mil/tricare/index.html?5</a:t>
            </a:r>
            <a:endParaRPr lang="en-US" sz="2200" b="1" dirty="0"/>
          </a:p>
        </p:txBody>
      </p:sp>
      <p:sp>
        <p:nvSpPr>
          <p:cNvPr id="9" name="TextBox 8"/>
          <p:cNvSpPr txBox="1"/>
          <p:nvPr/>
        </p:nvSpPr>
        <p:spPr>
          <a:xfrm>
            <a:off x="117158" y="5978763"/>
            <a:ext cx="11957684" cy="707886"/>
          </a:xfrm>
          <a:prstGeom prst="rect">
            <a:avLst/>
          </a:prstGeom>
          <a:solidFill>
            <a:schemeClr val="accent4">
              <a:lumMod val="75000"/>
            </a:schemeClr>
          </a:solidFill>
          <a:scene3d>
            <a:camera prst="orthographicFront"/>
            <a:lightRig rig="threePt" dir="t"/>
          </a:scene3d>
          <a:sp3d>
            <a:bevelT/>
          </a:sp3d>
        </p:spPr>
        <p:txBody>
          <a:bodyPr wrap="square" rtlCol="0">
            <a:spAutoFit/>
          </a:bodyPr>
          <a:lstStyle/>
          <a:p>
            <a:r>
              <a:rPr lang="en-US" sz="2000" dirty="0"/>
              <a:t>For disabled veterans, there is a Foreign Medical Program for service related medical expenses processed through the VA</a:t>
            </a:r>
          </a:p>
        </p:txBody>
      </p:sp>
      <p:sp>
        <p:nvSpPr>
          <p:cNvPr id="8" name="Title 2"/>
          <p:cNvSpPr txBox="1">
            <a:spLocks/>
          </p:cNvSpPr>
          <p:nvPr/>
        </p:nvSpPr>
        <p:spPr>
          <a:xfrm>
            <a:off x="3000755" y="621988"/>
            <a:ext cx="6190488" cy="869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ysClr val="windowText" lastClr="000000"/>
                </a:solidFill>
                <a:latin typeface="+mn-lt"/>
              </a:rPr>
              <a:t>Federal Employee Benefits</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7" name="Straight Connector 6"/>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3724102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1768100" y="954464"/>
            <a:ext cx="8655801" cy="646331"/>
          </a:xfrm>
          <a:prstGeom prst="rect">
            <a:avLst/>
          </a:prstGeom>
          <a:noFill/>
        </p:spPr>
        <p:txBody>
          <a:bodyPr wrap="square" rtlCol="0">
            <a:spAutoFit/>
          </a:bodyPr>
          <a:lstStyle/>
          <a:p>
            <a:pPr algn="ctr"/>
            <a:r>
              <a:rPr lang="en-US" altLang="en-US" sz="3600" b="1" dirty="0"/>
              <a:t>Privately Owned Quarters (POQ)</a:t>
            </a:r>
            <a:endParaRPr lang="en-US" sz="3600" b="1" dirty="0">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9" name="Rectangle 3"/>
          <p:cNvSpPr txBox="1">
            <a:spLocks noChangeArrowheads="1"/>
          </p:cNvSpPr>
          <p:nvPr/>
        </p:nvSpPr>
        <p:spPr>
          <a:xfrm>
            <a:off x="1768100" y="179382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200" dirty="0"/>
              <a:t>When the employee, or the spouse, or both own the residence in the local area, the employee's LQA will be computed based on the original purchase price of the residence. </a:t>
            </a:r>
          </a:p>
          <a:p>
            <a:pPr>
              <a:defRPr/>
            </a:pPr>
            <a:r>
              <a:rPr lang="en-US" sz="2200" dirty="0"/>
              <a:t>The original purchase price is converted to dollars based on the conversion rate on the date of purchase. </a:t>
            </a:r>
          </a:p>
          <a:p>
            <a:pPr>
              <a:defRPr/>
            </a:pPr>
            <a:r>
              <a:rPr lang="en-US" sz="2200" dirty="0"/>
              <a:t>The employee will receive up to 10 percent of the original purchase price not to exceed his/her maximum LQA rate per year for up to 10 years. </a:t>
            </a:r>
          </a:p>
          <a:p>
            <a:pPr>
              <a:defRPr/>
            </a:pPr>
            <a:r>
              <a:rPr lang="en-US" sz="2200" dirty="0"/>
              <a:t>For example: $500,000 purchase and LQA max is $45,000.</a:t>
            </a:r>
          </a:p>
          <a:p>
            <a:pPr marL="0" indent="0">
              <a:buFont typeface="Arial" panose="020B0604020202020204" pitchFamily="34" charset="0"/>
              <a:buNone/>
              <a:defRPr/>
            </a:pPr>
            <a:r>
              <a:rPr lang="en-US" sz="2200" dirty="0"/>
              <a:t>     $500,000 / 10 years / is $50,000 </a:t>
            </a:r>
          </a:p>
          <a:p>
            <a:pPr marL="0" indent="0">
              <a:buFont typeface="Arial" panose="020B0604020202020204" pitchFamily="34" charset="0"/>
              <a:buNone/>
              <a:defRPr/>
            </a:pPr>
            <a:r>
              <a:rPr lang="en-US" sz="2200" dirty="0"/>
              <a:t>     $50,000 is greater than the LQA max of $45,000 so $45,000 is payed</a:t>
            </a:r>
          </a:p>
          <a:p>
            <a:pPr marL="0" indent="0">
              <a:buFont typeface="Arial" panose="020B0604020202020204" pitchFamily="34" charset="0"/>
              <a:buNone/>
              <a:defRPr/>
            </a:pPr>
            <a:r>
              <a:rPr lang="en-US" sz="2200" dirty="0"/>
              <a:t>     $45,000 / 26 pay periods is 1,730 paid biweekly to employee</a:t>
            </a:r>
          </a:p>
          <a:p>
            <a:pPr marL="0" indent="0">
              <a:buFont typeface="Arial" panose="020B0604020202020204" pitchFamily="34" charset="0"/>
              <a:buNone/>
              <a:defRPr/>
            </a:pPr>
            <a:endParaRPr lang="en-US" sz="2400" dirty="0"/>
          </a:p>
        </p:txBody>
      </p:sp>
      <p:sp>
        <p:nvSpPr>
          <p:cNvPr id="10" name="TextBox 9"/>
          <p:cNvSpPr txBox="1"/>
          <p:nvPr/>
        </p:nvSpPr>
        <p:spPr>
          <a:xfrm>
            <a:off x="8258179" y="6328142"/>
            <a:ext cx="3861086"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For more information, see DSSR 136</a:t>
            </a:r>
          </a:p>
        </p:txBody>
      </p:sp>
    </p:spTree>
    <p:extLst>
      <p:ext uri="{BB962C8B-B14F-4D97-AF65-F5344CB8AC3E}">
        <p14:creationId xmlns:p14="http://schemas.microsoft.com/office/powerpoint/2010/main" val="2037579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1768100" y="954464"/>
            <a:ext cx="8655801" cy="646331"/>
          </a:xfrm>
          <a:prstGeom prst="rect">
            <a:avLst/>
          </a:prstGeom>
          <a:noFill/>
        </p:spPr>
        <p:txBody>
          <a:bodyPr wrap="square" rtlCol="0">
            <a:spAutoFit/>
          </a:bodyPr>
          <a:lstStyle/>
          <a:p>
            <a:pPr algn="ctr"/>
            <a:r>
              <a:rPr lang="en-US" altLang="en-US" sz="3600" b="1" dirty="0"/>
              <a:t>Privately Owned Quarters (POQ)</a:t>
            </a:r>
            <a:endParaRPr lang="en-US" sz="3600" b="1" dirty="0">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0" name="Rectangle 3"/>
          <p:cNvSpPr txBox="1">
            <a:spLocks noChangeArrowheads="1"/>
          </p:cNvSpPr>
          <p:nvPr/>
        </p:nvSpPr>
        <p:spPr>
          <a:xfrm>
            <a:off x="1153511" y="17018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400" dirty="0"/>
          </a:p>
          <a:p>
            <a:r>
              <a:rPr lang="en-US" altLang="en-US" sz="2400" dirty="0"/>
              <a:t>Only the expenses for heat, water, electricity, garbage, sewage and in rare cases land rent, may be included in the LQA utility costs.</a:t>
            </a:r>
          </a:p>
          <a:p>
            <a:r>
              <a:rPr lang="en-US" altLang="en-US" sz="2400" dirty="0">
                <a:cs typeface="Times New Roman" panose="02020603050405020304" pitchFamily="18" charset="0"/>
              </a:rPr>
              <a:t>If you own a residence in the local area, you must reside in the residence and cannot collect LQA for a rented residence.</a:t>
            </a:r>
          </a:p>
          <a:p>
            <a:r>
              <a:rPr lang="en-US" altLang="en-US" sz="2400" dirty="0">
                <a:cs typeface="Times New Roman" panose="02020603050405020304" pitchFamily="18" charset="0"/>
              </a:rPr>
              <a:t>After 10 years, the employee is only authorized reimbursement for utilities.</a:t>
            </a:r>
          </a:p>
        </p:txBody>
      </p:sp>
    </p:spTree>
    <p:extLst>
      <p:ext uri="{BB962C8B-B14F-4D97-AF65-F5344CB8AC3E}">
        <p14:creationId xmlns:p14="http://schemas.microsoft.com/office/powerpoint/2010/main" val="750023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1742030" y="1029321"/>
            <a:ext cx="8655801" cy="646331"/>
          </a:xfrm>
          <a:prstGeom prst="rect">
            <a:avLst/>
          </a:prstGeom>
          <a:noFill/>
        </p:spPr>
        <p:txBody>
          <a:bodyPr wrap="square" rtlCol="0">
            <a:spAutoFit/>
          </a:bodyPr>
          <a:lstStyle/>
          <a:p>
            <a:pPr algn="ctr"/>
            <a:r>
              <a:rPr lang="en-US" sz="3600" b="1" dirty="0">
                <a:ea typeface="+mj-ea"/>
                <a:cs typeface="+mj-cs"/>
              </a:rPr>
              <a:t>Post Allowance</a:t>
            </a:r>
          </a:p>
        </p:txBody>
      </p:sp>
      <p:sp>
        <p:nvSpPr>
          <p:cNvPr id="3" name="TextBox 2"/>
          <p:cNvSpPr txBox="1"/>
          <p:nvPr/>
        </p:nvSpPr>
        <p:spPr>
          <a:xfrm>
            <a:off x="890335" y="1841242"/>
            <a:ext cx="10359189" cy="3970318"/>
          </a:xfrm>
          <a:prstGeom prst="rect">
            <a:avLst/>
          </a:prstGeom>
          <a:noFill/>
        </p:spPr>
        <p:txBody>
          <a:bodyPr wrap="square" rtlCol="0">
            <a:spAutoFit/>
          </a:bodyPr>
          <a:lstStyle/>
          <a:p>
            <a:pPr>
              <a:spcBef>
                <a:spcPts val="600"/>
              </a:spcBef>
              <a:spcAft>
                <a:spcPts val="600"/>
              </a:spcAft>
            </a:pPr>
            <a:r>
              <a:rPr lang="en-US" sz="2400" b="1" dirty="0"/>
              <a:t>Post Allowance is paid to compensate in part for the higher price of many goods and services in overseas areas </a:t>
            </a:r>
            <a:r>
              <a:rPr lang="en-US" sz="2000" i="1" dirty="0"/>
              <a:t>(25% of your spendable income for Pyeongtaek)                                                                                                                                                                                     </a:t>
            </a:r>
          </a:p>
          <a:p>
            <a:pPr marL="800100" lvl="1" indent="-342900">
              <a:spcBef>
                <a:spcPts val="600"/>
              </a:spcBef>
              <a:spcAft>
                <a:spcPts val="600"/>
              </a:spcAft>
              <a:buFont typeface="Wingdings" panose="05000000000000000000" pitchFamily="2" charset="2"/>
              <a:buChar char="Ø"/>
            </a:pPr>
            <a:r>
              <a:rPr lang="en-US" sz="2200" dirty="0"/>
              <a:t>It is based on the employee's salary, work schedule, number of dependents, and the employee's duty station location</a:t>
            </a:r>
          </a:p>
          <a:p>
            <a:pPr marL="800100" lvl="1" indent="-342900">
              <a:spcBef>
                <a:spcPts val="600"/>
              </a:spcBef>
              <a:spcAft>
                <a:spcPts val="600"/>
              </a:spcAft>
              <a:buFont typeface="Wingdings" panose="05000000000000000000" pitchFamily="2" charset="2"/>
              <a:buChar char="Ø"/>
            </a:pPr>
            <a:r>
              <a:rPr lang="en-US" sz="2200" dirty="0"/>
              <a:t> Changes in exchange rates also raise or lower the post allowance since exchange rates affect the cost of goods and services bought on the economy.</a:t>
            </a:r>
          </a:p>
          <a:p>
            <a:pPr marL="800100" lvl="1" indent="-342900">
              <a:spcBef>
                <a:spcPts val="600"/>
              </a:spcBef>
              <a:spcAft>
                <a:spcPts val="600"/>
              </a:spcAft>
              <a:buFont typeface="Wingdings" panose="05000000000000000000" pitchFamily="2" charset="2"/>
              <a:buChar char="Ø"/>
            </a:pPr>
            <a:r>
              <a:rPr lang="en-US" sz="2200" dirty="0"/>
              <a:t>Post allowance is identified on your Foreign Entitlements Statement through DFAS</a:t>
            </a:r>
          </a:p>
          <a:p>
            <a:pPr marL="800100" lvl="1" indent="-342900">
              <a:spcBef>
                <a:spcPts val="600"/>
              </a:spcBef>
              <a:spcAft>
                <a:spcPts val="600"/>
              </a:spcAft>
              <a:buFont typeface="Wingdings" panose="05000000000000000000" pitchFamily="2" charset="2"/>
              <a:buChar char="Ø"/>
            </a:pPr>
            <a:r>
              <a:rPr lang="en-US" sz="2200" dirty="0"/>
              <a:t>Post allowance is </a:t>
            </a:r>
            <a:r>
              <a:rPr lang="en-US" sz="2200" u="sng" dirty="0"/>
              <a:t>not taxable</a:t>
            </a:r>
          </a:p>
          <a:p>
            <a:pPr marL="800100" lvl="1" indent="-342900">
              <a:spcBef>
                <a:spcPts val="600"/>
              </a:spcBef>
              <a:spcAft>
                <a:spcPts val="600"/>
              </a:spcAft>
              <a:buFont typeface="Wingdings" panose="05000000000000000000" pitchFamily="2" charset="2"/>
              <a:buChar char="Ø"/>
            </a:pPr>
            <a:r>
              <a:rPr lang="en-US" sz="2200" dirty="0"/>
              <a:t>PA cannot be overlapped with TQSA (during your stay at lodging)</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1" name="TextBox 10"/>
          <p:cNvSpPr txBox="1"/>
          <p:nvPr/>
        </p:nvSpPr>
        <p:spPr>
          <a:xfrm rot="20927497">
            <a:off x="9846125" y="2255426"/>
            <a:ext cx="2335242" cy="338554"/>
          </a:xfrm>
          <a:prstGeom prst="rect">
            <a:avLst/>
          </a:prstGeom>
          <a:noFill/>
        </p:spPr>
        <p:txBody>
          <a:bodyPr wrap="square" rtlCol="0">
            <a:spAutoFit/>
          </a:bodyPr>
          <a:lstStyle/>
          <a:p>
            <a:pPr marL="285750" indent="-285750">
              <a:buFont typeface="Wingdings" panose="05000000000000000000" pitchFamily="2" charset="2"/>
              <a:buChar char="v"/>
            </a:pPr>
            <a:r>
              <a:rPr lang="en-US" sz="1600" dirty="0"/>
              <a:t>Rate as of 1/24/2020</a:t>
            </a:r>
          </a:p>
        </p:txBody>
      </p:sp>
      <p:sp>
        <p:nvSpPr>
          <p:cNvPr id="14" name="TextBox 13"/>
          <p:cNvSpPr txBox="1"/>
          <p:nvPr/>
        </p:nvSpPr>
        <p:spPr>
          <a:xfrm>
            <a:off x="8170631" y="6214475"/>
            <a:ext cx="3861086"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For more information, see DSSR 220</a:t>
            </a:r>
          </a:p>
        </p:txBody>
      </p:sp>
    </p:spTree>
    <p:extLst>
      <p:ext uri="{BB962C8B-B14F-4D97-AF65-F5344CB8AC3E}">
        <p14:creationId xmlns:p14="http://schemas.microsoft.com/office/powerpoint/2010/main" val="5601094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1742030" y="1029321"/>
            <a:ext cx="8655801" cy="830997"/>
          </a:xfrm>
          <a:prstGeom prst="rect">
            <a:avLst/>
          </a:prstGeom>
          <a:noFill/>
        </p:spPr>
        <p:txBody>
          <a:bodyPr wrap="square" rtlCol="0">
            <a:spAutoFit/>
          </a:bodyPr>
          <a:lstStyle/>
          <a:p>
            <a:pPr algn="ctr"/>
            <a:r>
              <a:rPr lang="en-US" altLang="en-US" sz="3600" b="1" dirty="0"/>
              <a:t>Post Differential</a:t>
            </a:r>
          </a:p>
          <a:p>
            <a:pPr algn="ctr"/>
            <a:r>
              <a:rPr lang="en-US" sz="1200" b="1" dirty="0">
                <a:ea typeface="+mj-ea"/>
                <a:cs typeface="+mj-cs"/>
              </a:rPr>
              <a:t>(Area I Only)</a:t>
            </a:r>
          </a:p>
        </p:txBody>
      </p:sp>
      <p:sp>
        <p:nvSpPr>
          <p:cNvPr id="3" name="TextBox 2"/>
          <p:cNvSpPr txBox="1"/>
          <p:nvPr/>
        </p:nvSpPr>
        <p:spPr>
          <a:xfrm>
            <a:off x="890335" y="2193419"/>
            <a:ext cx="10359189" cy="3108543"/>
          </a:xfrm>
          <a:prstGeom prst="rect">
            <a:avLst/>
          </a:prstGeom>
          <a:noFill/>
        </p:spPr>
        <p:txBody>
          <a:bodyPr wrap="square" rtlCol="0">
            <a:spAutoFit/>
          </a:bodyPr>
          <a:lstStyle/>
          <a:p>
            <a:endParaRPr lang="en-US" dirty="0"/>
          </a:p>
          <a:p>
            <a:pPr lvl="0"/>
            <a:r>
              <a:rPr lang="en-US" altLang="en-US" sz="2400" dirty="0">
                <a:latin typeface="Calibri" panose="020F0502020204030204" pitchFamily="34" charset="0"/>
                <a:ea typeface="Calibri" panose="020F0502020204030204" pitchFamily="34" charset="0"/>
                <a:cs typeface="Times New Roman" panose="02020603050405020304" pitchFamily="18" charset="0"/>
              </a:rPr>
              <a:t>Post Differential (PD) is designed to provide additional compensation to employees for service at places in foreign areas where conditions of environment differ substantially from conditions of environment in the continental United States.</a:t>
            </a:r>
            <a:endParaRPr lang="en-US" altLang="en-US" sz="2200" dirty="0"/>
          </a:p>
          <a:p>
            <a:pPr lvl="0"/>
            <a:endParaRPr lang="en-US" altLang="en-US" sz="2200" dirty="0">
              <a:latin typeface="Arial" panose="020B0604020202020204" pitchFamily="34" charset="0"/>
            </a:endParaRPr>
          </a:p>
          <a:p>
            <a:pPr lvl="0"/>
            <a:endParaRPr lang="en-US" altLang="en-US" sz="6000" dirty="0">
              <a:latin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1" name="TextBox 10"/>
          <p:cNvSpPr txBox="1"/>
          <p:nvPr/>
        </p:nvSpPr>
        <p:spPr>
          <a:xfrm>
            <a:off x="8014988" y="6364610"/>
            <a:ext cx="3861086"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For more information, see DSSR 500</a:t>
            </a:r>
          </a:p>
        </p:txBody>
      </p:sp>
    </p:spTree>
    <p:extLst>
      <p:ext uri="{BB962C8B-B14F-4D97-AF65-F5344CB8AC3E}">
        <p14:creationId xmlns:p14="http://schemas.microsoft.com/office/powerpoint/2010/main" val="4263793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1768100" y="941280"/>
            <a:ext cx="8655801" cy="646331"/>
          </a:xfrm>
          <a:prstGeom prst="rect">
            <a:avLst/>
          </a:prstGeom>
          <a:noFill/>
        </p:spPr>
        <p:txBody>
          <a:bodyPr wrap="square" rtlCol="0">
            <a:spAutoFit/>
          </a:bodyPr>
          <a:lstStyle/>
          <a:p>
            <a:pPr algn="ctr"/>
            <a:r>
              <a:rPr lang="en-US" sz="3600" b="1" dirty="0">
                <a:ea typeface="+mj-ea"/>
                <a:cs typeface="+mj-cs"/>
              </a:rPr>
              <a:t>Employee Responsibilities</a:t>
            </a:r>
          </a:p>
        </p:txBody>
      </p:sp>
      <p:sp>
        <p:nvSpPr>
          <p:cNvPr id="3" name="TextBox 2"/>
          <p:cNvSpPr txBox="1"/>
          <p:nvPr/>
        </p:nvSpPr>
        <p:spPr>
          <a:xfrm>
            <a:off x="974557" y="1713653"/>
            <a:ext cx="10359189" cy="5911170"/>
          </a:xfrm>
          <a:prstGeom prst="rect">
            <a:avLst/>
          </a:prstGeom>
          <a:noFill/>
        </p:spPr>
        <p:txBody>
          <a:bodyPr wrap="square" rtlCol="0">
            <a:spAutoFit/>
          </a:bodyPr>
          <a:lstStyle/>
          <a:p>
            <a:r>
              <a:rPr lang="en-US" sz="2400" b="1" dirty="0"/>
              <a:t>Immediately Report changes that have impact on allowance such as:</a:t>
            </a:r>
          </a:p>
          <a:p>
            <a:pPr marL="800100" lvl="1" indent="-342900">
              <a:spcBef>
                <a:spcPts val="600"/>
              </a:spcBef>
              <a:spcAft>
                <a:spcPts val="600"/>
              </a:spcAft>
              <a:buFont typeface="Wingdings" panose="05000000000000000000" pitchFamily="2" charset="2"/>
              <a:buChar char="Ø"/>
            </a:pPr>
            <a:r>
              <a:rPr lang="en-US" sz="2200" dirty="0"/>
              <a:t>Reductions / Increases in Family size </a:t>
            </a:r>
          </a:p>
          <a:p>
            <a:pPr marL="800100" lvl="1" indent="-342900">
              <a:spcBef>
                <a:spcPts val="600"/>
              </a:spcBef>
              <a:spcAft>
                <a:spcPts val="600"/>
              </a:spcAft>
              <a:buFont typeface="Wingdings" panose="05000000000000000000" pitchFamily="2" charset="2"/>
              <a:buChar char="Ø"/>
            </a:pPr>
            <a:r>
              <a:rPr lang="en-US" sz="2200" dirty="0"/>
              <a:t>Arrival or departure of family member</a:t>
            </a:r>
          </a:p>
          <a:p>
            <a:pPr marL="800100" lvl="1" indent="-342900">
              <a:spcBef>
                <a:spcPts val="600"/>
              </a:spcBef>
              <a:spcAft>
                <a:spcPts val="600"/>
              </a:spcAft>
              <a:buFont typeface="Wingdings" panose="05000000000000000000" pitchFamily="2" charset="2"/>
              <a:buChar char="Ø"/>
            </a:pPr>
            <a:r>
              <a:rPr lang="en-US" sz="2200" dirty="0"/>
              <a:t>Temporary absences of 31 days or more of self or family member</a:t>
            </a:r>
          </a:p>
          <a:p>
            <a:pPr marL="800100" lvl="1" indent="-342900">
              <a:spcBef>
                <a:spcPts val="600"/>
              </a:spcBef>
              <a:spcAft>
                <a:spcPts val="600"/>
              </a:spcAft>
              <a:buFont typeface="Wingdings" panose="05000000000000000000" pitchFamily="2" charset="2"/>
              <a:buChar char="Ø"/>
            </a:pPr>
            <a:r>
              <a:rPr lang="en-US" sz="2200" dirty="0"/>
              <a:t>Family member, other than spouse, reaches 21 year of age, including full time students</a:t>
            </a:r>
          </a:p>
          <a:p>
            <a:pPr marL="800100" lvl="1" indent="-342900">
              <a:spcBef>
                <a:spcPts val="600"/>
              </a:spcBef>
              <a:spcAft>
                <a:spcPts val="600"/>
              </a:spcAft>
              <a:buFont typeface="Wingdings" panose="05000000000000000000" pitchFamily="2" charset="2"/>
              <a:buChar char="Ø"/>
            </a:pPr>
            <a:r>
              <a:rPr lang="en-US" sz="2200" dirty="0"/>
              <a:t>A family member stops regularly residing at employee’s residence</a:t>
            </a:r>
          </a:p>
          <a:p>
            <a:pPr marL="800100" lvl="1" indent="-342900">
              <a:spcBef>
                <a:spcPts val="600"/>
              </a:spcBef>
              <a:spcAft>
                <a:spcPts val="600"/>
              </a:spcAft>
              <a:buFont typeface="Wingdings" panose="05000000000000000000" pitchFamily="2" charset="2"/>
              <a:buChar char="Ø"/>
            </a:pPr>
            <a:r>
              <a:rPr lang="en-US" sz="2200" dirty="0"/>
              <a:t>Family member stopped/started allowance in their own right</a:t>
            </a:r>
          </a:p>
          <a:p>
            <a:pPr marL="800100" lvl="1" indent="-342900">
              <a:spcBef>
                <a:spcPts val="600"/>
              </a:spcBef>
              <a:spcAft>
                <a:spcPts val="600"/>
              </a:spcAft>
              <a:buFont typeface="Wingdings" panose="05000000000000000000" pitchFamily="2" charset="2"/>
              <a:buChar char="Ø"/>
            </a:pPr>
            <a:r>
              <a:rPr lang="en-US" sz="2200" dirty="0"/>
              <a:t>Taking advantage of RAT</a:t>
            </a:r>
          </a:p>
          <a:p>
            <a:r>
              <a:rPr lang="en-US" sz="1600" dirty="0"/>
              <a:t>		</a:t>
            </a:r>
          </a:p>
          <a:p>
            <a:r>
              <a:rPr lang="en-US" sz="1600" dirty="0"/>
              <a:t>	</a:t>
            </a:r>
            <a:r>
              <a:rPr lang="en-US" sz="1600" b="1" dirty="0"/>
              <a:t>        Rates: </a:t>
            </a:r>
            <a:r>
              <a:rPr lang="en-US" sz="1600" dirty="0"/>
              <a:t>(Korea) - </a:t>
            </a:r>
            <a:r>
              <a:rPr lang="en-US" sz="1600" u="sng" dirty="0">
                <a:hlinkClick r:id="rId3"/>
              </a:rPr>
              <a:t>https://aoprals.state.gov/web920/per_diem_action.asp?MenuHide=1&amp;CountryCode=1129</a:t>
            </a:r>
            <a:endParaRPr lang="en-US" sz="1600" u="sng" dirty="0"/>
          </a:p>
          <a:p>
            <a:pPr>
              <a:lnSpc>
                <a:spcPct val="107000"/>
              </a:lnSpc>
            </a:pPr>
            <a:r>
              <a:rPr lang="en-US" sz="1600" dirty="0"/>
              <a:t>		(</a:t>
            </a:r>
            <a:r>
              <a:rPr lang="en-US" sz="1600" dirty="0">
                <a:latin typeface="Calibri" panose="020F0502020204030204" pitchFamily="34" charset="0"/>
                <a:ea typeface="Calibri" panose="020F0502020204030204" pitchFamily="34" charset="0"/>
                <a:cs typeface="Times New Roman" panose="02020603050405020304" pitchFamily="18" charset="0"/>
              </a:rPr>
              <a:t>Japan) - </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https://aoprals.state.gov/web920/per_diem_action.asp?MenuHide=1&amp;CountryCode=1128</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1">
              <a:spcBef>
                <a:spcPts val="600"/>
              </a:spcBef>
              <a:spcAft>
                <a:spcPts val="600"/>
              </a:spcAft>
            </a:pPr>
            <a:endParaRPr lang="en-US" sz="2200" dirty="0"/>
          </a:p>
          <a:p>
            <a:pPr>
              <a:spcBef>
                <a:spcPts val="600"/>
              </a:spcBef>
              <a:spcAft>
                <a:spcPts val="600"/>
              </a:spcAft>
            </a:pPr>
            <a:endParaRPr lang="en-US" sz="22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4246953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1973982" y="779603"/>
            <a:ext cx="8655801" cy="646331"/>
          </a:xfrm>
          <a:prstGeom prst="rect">
            <a:avLst/>
          </a:prstGeom>
          <a:noFill/>
        </p:spPr>
        <p:txBody>
          <a:bodyPr wrap="square" rtlCol="0">
            <a:spAutoFit/>
          </a:bodyPr>
          <a:lstStyle/>
          <a:p>
            <a:pPr algn="ctr"/>
            <a:r>
              <a:rPr lang="en-US" sz="3600" b="1" dirty="0">
                <a:ea typeface="+mj-ea"/>
                <a:cs typeface="+mj-cs"/>
              </a:rPr>
              <a:t>Educational Travel</a:t>
            </a:r>
          </a:p>
        </p:txBody>
      </p:sp>
      <p:sp>
        <p:nvSpPr>
          <p:cNvPr id="3" name="TextBox 2"/>
          <p:cNvSpPr txBox="1"/>
          <p:nvPr/>
        </p:nvSpPr>
        <p:spPr>
          <a:xfrm>
            <a:off x="1191099" y="1099251"/>
            <a:ext cx="10098572" cy="4185761"/>
          </a:xfrm>
          <a:prstGeom prst="rect">
            <a:avLst/>
          </a:prstGeom>
          <a:noFill/>
        </p:spPr>
        <p:txBody>
          <a:bodyPr wrap="square" rtlCol="0">
            <a:spAutoFit/>
          </a:bodyPr>
          <a:lstStyle/>
          <a:p>
            <a:endParaRPr lang="en-US" sz="2800" dirty="0"/>
          </a:p>
          <a:p>
            <a:pPr>
              <a:spcAft>
                <a:spcPts val="600"/>
              </a:spcAft>
            </a:pPr>
            <a:r>
              <a:rPr lang="en-US" sz="2400" b="1" dirty="0"/>
              <a:t>This benefit permits two one way trips annually between a school attended and the foreign post of assignment</a:t>
            </a:r>
          </a:p>
          <a:p>
            <a:pPr marL="800100" lvl="1" indent="-342900">
              <a:buFont typeface="Wingdings" panose="05000000000000000000" pitchFamily="2" charset="2"/>
              <a:buChar char="Ø"/>
            </a:pPr>
            <a:r>
              <a:rPr lang="en-US" sz="2000" dirty="0"/>
              <a:t>This benefit is primarily intended to reunite a full-time post-secondary student attending college (including the post baccalaureate level), technical or vocational school with the employee/parent serving the U.S. government in the foreign area</a:t>
            </a:r>
          </a:p>
          <a:p>
            <a:pPr marL="800100" lvl="1" indent="-342900">
              <a:spcBef>
                <a:spcPts val="600"/>
              </a:spcBef>
              <a:spcAft>
                <a:spcPts val="600"/>
              </a:spcAft>
              <a:buFont typeface="Wingdings" panose="05000000000000000000" pitchFamily="2" charset="2"/>
              <a:buChar char="Ø"/>
            </a:pPr>
            <a:r>
              <a:rPr lang="en-US" sz="2000" dirty="0"/>
              <a:t>Educational travel can commence from either the school or the post, but only one roundtrip between school and post is allowed annually</a:t>
            </a:r>
          </a:p>
          <a:p>
            <a:pPr marL="800100" lvl="1" indent="-342900">
              <a:spcBef>
                <a:spcPts val="600"/>
              </a:spcBef>
              <a:spcAft>
                <a:spcPts val="600"/>
              </a:spcAft>
              <a:buFont typeface="Wingdings" panose="05000000000000000000" pitchFamily="2" charset="2"/>
              <a:buChar char="Ø"/>
            </a:pPr>
            <a:r>
              <a:rPr lang="en-US" sz="2000" dirty="0"/>
              <a:t>The educational travel benefit ceases once the student dependent reaches the age of </a:t>
            </a:r>
            <a:r>
              <a:rPr lang="en-US" sz="2000" b="1" dirty="0"/>
              <a:t>23</a:t>
            </a:r>
            <a:r>
              <a:rPr lang="en-US" sz="2000" dirty="0"/>
              <a:t> </a:t>
            </a:r>
          </a:p>
          <a:p>
            <a:pPr marL="800100" lvl="1" indent="-342900">
              <a:spcBef>
                <a:spcPts val="600"/>
              </a:spcBef>
              <a:spcAft>
                <a:spcPts val="600"/>
              </a:spcAft>
              <a:buFont typeface="Wingdings" panose="05000000000000000000" pitchFamily="2" charset="2"/>
              <a:buChar char="Ø"/>
            </a:pPr>
            <a:r>
              <a:rPr lang="en-US" sz="2000" dirty="0"/>
              <a:t>The first leg of travel establishes an anniversary date in which the two one way trips may be taken. </a:t>
            </a:r>
            <a:endParaRPr lang="en-US" sz="2200" dirty="0"/>
          </a:p>
        </p:txBody>
      </p:sp>
      <p:sp>
        <p:nvSpPr>
          <p:cNvPr id="9" name="Rectangle 8"/>
          <p:cNvSpPr/>
          <p:nvPr/>
        </p:nvSpPr>
        <p:spPr>
          <a:xfrm>
            <a:off x="304800" y="5767818"/>
            <a:ext cx="11582400" cy="861774"/>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r>
              <a:rPr lang="en-US" sz="1600" b="1" dirty="0"/>
              <a:t>Employee needs to be able to provide the following documentation:</a:t>
            </a:r>
            <a:endParaRPr lang="en-US" sz="1600" dirty="0"/>
          </a:p>
          <a:p>
            <a:pPr marL="457200" indent="-457200">
              <a:buFont typeface="Arial" panose="020B0604020202020204" pitchFamily="34" charset="0"/>
              <a:buChar char="•"/>
            </a:pPr>
            <a:r>
              <a:rPr lang="en-US" sz="1600" dirty="0"/>
              <a:t>Full time student enrollment from a registrars office</a:t>
            </a:r>
          </a:p>
          <a:p>
            <a:pPr marL="457200" indent="-457200">
              <a:buFont typeface="Arial" panose="020B0604020202020204" pitchFamily="34" charset="0"/>
              <a:buChar char="•"/>
            </a:pPr>
            <a:r>
              <a:rPr lang="en-US" sz="1600" dirty="0"/>
              <a:t>Student is an authorized dependent on the Employee’s LOE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183437"/>
            <a:ext cx="1388864" cy="111384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4" name="Straight Connector 1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1" name="TextBox 10"/>
          <p:cNvSpPr txBox="1"/>
          <p:nvPr/>
        </p:nvSpPr>
        <p:spPr>
          <a:xfrm>
            <a:off x="8026114" y="5398486"/>
            <a:ext cx="3861086"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For more information, see DSSR 284</a:t>
            </a:r>
          </a:p>
        </p:txBody>
      </p:sp>
    </p:spTree>
    <p:extLst>
      <p:ext uri="{BB962C8B-B14F-4D97-AF65-F5344CB8AC3E}">
        <p14:creationId xmlns:p14="http://schemas.microsoft.com/office/powerpoint/2010/main" val="15391530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1768100" y="921736"/>
            <a:ext cx="8655801" cy="646331"/>
          </a:xfrm>
          <a:prstGeom prst="rect">
            <a:avLst/>
          </a:prstGeom>
          <a:noFill/>
        </p:spPr>
        <p:txBody>
          <a:bodyPr wrap="square" rtlCol="0">
            <a:spAutoFit/>
          </a:bodyPr>
          <a:lstStyle/>
          <a:p>
            <a:pPr algn="ctr"/>
            <a:r>
              <a:rPr lang="en-US" sz="3600" b="1" dirty="0">
                <a:ea typeface="+mj-ea"/>
                <a:cs typeface="+mj-cs"/>
              </a:rPr>
              <a:t>Non-Temporary Storage (NTS)</a:t>
            </a:r>
          </a:p>
        </p:txBody>
      </p:sp>
      <p:sp>
        <p:nvSpPr>
          <p:cNvPr id="3" name="TextBox 2"/>
          <p:cNvSpPr txBox="1"/>
          <p:nvPr/>
        </p:nvSpPr>
        <p:spPr>
          <a:xfrm>
            <a:off x="999229" y="1896526"/>
            <a:ext cx="9967866" cy="4355038"/>
          </a:xfrm>
          <a:prstGeom prst="rect">
            <a:avLst/>
          </a:prstGeom>
          <a:noFill/>
        </p:spPr>
        <p:txBody>
          <a:bodyPr wrap="square" rtlCol="0">
            <a:spAutoFit/>
          </a:bodyPr>
          <a:lstStyle/>
          <a:p>
            <a:r>
              <a:rPr lang="en-US" sz="2400" b="1" dirty="0"/>
              <a:t>NTS at Government expense may be authorized for a period of not to exceed the length of the tour of duty plus 1 month prior to the time the tour begins</a:t>
            </a:r>
          </a:p>
          <a:p>
            <a:endParaRPr lang="en-US" sz="2400" b="1" dirty="0"/>
          </a:p>
          <a:p>
            <a:pPr marL="800100" lvl="1" indent="-342900">
              <a:spcBef>
                <a:spcPts val="600"/>
              </a:spcBef>
              <a:spcAft>
                <a:spcPts val="600"/>
              </a:spcAft>
              <a:buFont typeface="Wingdings" panose="05000000000000000000" pitchFamily="2" charset="2"/>
              <a:buChar char="Ø"/>
            </a:pPr>
            <a:r>
              <a:rPr lang="en-US" sz="2000" dirty="0"/>
              <a:t>Storage also may be authorized for subsequent service or tours of duty at the same or other overseas permanent duty station</a:t>
            </a:r>
          </a:p>
          <a:p>
            <a:pPr marL="800100" lvl="1" indent="-342900">
              <a:spcBef>
                <a:spcPts val="600"/>
              </a:spcBef>
              <a:spcAft>
                <a:spcPts val="600"/>
              </a:spcAft>
              <a:buFont typeface="Wingdings" panose="05000000000000000000" pitchFamily="2" charset="2"/>
              <a:buChar char="Ø"/>
            </a:pPr>
            <a:r>
              <a:rPr lang="en-US" sz="2000" u="sng" dirty="0"/>
              <a:t>Individuals who place items in NTS at Government expense, must provide a copy of (DD Form 1164) or DD Form 1299 to the CPAC upon arrival</a:t>
            </a:r>
          </a:p>
          <a:p>
            <a:pPr marL="800100" lvl="1" indent="-342900">
              <a:spcBef>
                <a:spcPts val="600"/>
              </a:spcBef>
              <a:spcAft>
                <a:spcPts val="600"/>
              </a:spcAft>
              <a:buFont typeface="Wingdings" panose="05000000000000000000" pitchFamily="2" charset="2"/>
              <a:buChar char="Ø"/>
            </a:pPr>
            <a:r>
              <a:rPr lang="en-US" sz="2000" dirty="0"/>
              <a:t>Employees are responsible for notifying their CONUS transportation office that authorized the NTS of any change in their address</a:t>
            </a:r>
          </a:p>
          <a:p>
            <a:pPr marL="800100" lvl="1" indent="-342900">
              <a:spcBef>
                <a:spcPts val="600"/>
              </a:spcBef>
              <a:spcAft>
                <a:spcPts val="600"/>
              </a:spcAft>
              <a:buFont typeface="Wingdings" panose="05000000000000000000" pitchFamily="2" charset="2"/>
              <a:buChar char="Ø"/>
            </a:pPr>
            <a:r>
              <a:rPr lang="en-US" sz="2000" dirty="0"/>
              <a:t>The CPAC is responsible for extending employees' NTS each FY if properly notified</a:t>
            </a:r>
          </a:p>
          <a:p>
            <a:pPr lvl="1">
              <a:spcBef>
                <a:spcPts val="600"/>
              </a:spcBef>
              <a:spcAft>
                <a:spcPts val="600"/>
              </a:spcAft>
            </a:pPr>
            <a:r>
              <a:rPr lang="en-US" sz="2000" dirty="0"/>
              <a:t>	(POC: Ms. Yang, Sung Yon at </a:t>
            </a:r>
            <a:r>
              <a:rPr lang="en-US" sz="2000" dirty="0">
                <a:hlinkClick r:id="rId3"/>
              </a:rPr>
              <a:t>sungyon.yang.ln@mail.mil</a:t>
            </a:r>
            <a:r>
              <a:rPr lang="en-US" sz="2000"/>
              <a:t>; 757-8201)</a:t>
            </a:r>
            <a:endParaRPr lang="en-US" sz="2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1539" y="4836566"/>
            <a:ext cx="1704785" cy="171814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19814182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3" y="-84220"/>
            <a:ext cx="8399136" cy="830997"/>
          </a:xfrm>
          <a:prstGeom prst="rect">
            <a:avLst/>
          </a:prstGeom>
        </p:spPr>
        <p:txBody>
          <a:bodyPr wrap="square">
            <a:spAutoFit/>
          </a:bodyPr>
          <a:lstStyle/>
          <a:p>
            <a:pPr algn="ctr"/>
            <a:endParaRPr lang="en-US" sz="2400" dirty="0">
              <a:solidFill>
                <a:srgbClr val="000000"/>
              </a:solidFill>
              <a:latin typeface="Calibri" panose="020F0502020204030204" pitchFamily="34" charset="0"/>
            </a:endParaRPr>
          </a:p>
          <a:p>
            <a:endParaRPr lang="en-US" sz="2400" b="1" dirty="0"/>
          </a:p>
        </p:txBody>
      </p:sp>
      <p:sp>
        <p:nvSpPr>
          <p:cNvPr id="7" name="TextBox 6"/>
          <p:cNvSpPr txBox="1"/>
          <p:nvPr/>
        </p:nvSpPr>
        <p:spPr>
          <a:xfrm>
            <a:off x="1768100" y="921736"/>
            <a:ext cx="8655801" cy="1323439"/>
          </a:xfrm>
          <a:prstGeom prst="rect">
            <a:avLst/>
          </a:prstGeom>
          <a:noFill/>
        </p:spPr>
        <p:txBody>
          <a:bodyPr wrap="square" rtlCol="0">
            <a:spAutoFit/>
          </a:bodyPr>
          <a:lstStyle/>
          <a:p>
            <a:pPr algn="ctr"/>
            <a:r>
              <a:rPr lang="en-US" sz="4000" b="1" dirty="0"/>
              <a:t>Submitting for Payment of Overseas Allowances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
        <p:nvSpPr>
          <p:cNvPr id="11" name="Subtitle 2"/>
          <p:cNvSpPr txBox="1">
            <a:spLocks/>
          </p:cNvSpPr>
          <p:nvPr/>
        </p:nvSpPr>
        <p:spPr>
          <a:xfrm>
            <a:off x="1153511" y="2582862"/>
            <a:ext cx="9526325" cy="3516097"/>
          </a:xfrm>
          <a:prstGeom prst="rect">
            <a:avLst/>
          </a:prstGeom>
          <a:ln w="28575">
            <a:solidFill>
              <a:schemeClr val="accent1">
                <a:shade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u="sng" dirty="0"/>
              <a:t>HR Service Now</a:t>
            </a:r>
          </a:p>
          <a:p>
            <a:r>
              <a:rPr lang="en-US" sz="2800" dirty="0"/>
              <a:t>All overseas benefits (LQA/TQSA/PA/NTS/SMA) are submitted and processed through Service Now</a:t>
            </a:r>
          </a:p>
          <a:p>
            <a:endParaRPr lang="en-US" sz="2800" dirty="0"/>
          </a:p>
          <a:p>
            <a:pPr>
              <a:spcBef>
                <a:spcPts val="600"/>
              </a:spcBef>
              <a:spcAft>
                <a:spcPts val="600"/>
              </a:spcAft>
            </a:pPr>
            <a:r>
              <a:rPr lang="en-US" sz="2800" u="sng" dirty="0"/>
              <a:t>https://service.chra.army.mil  </a:t>
            </a:r>
          </a:p>
        </p:txBody>
      </p:sp>
    </p:spTree>
    <p:extLst>
      <p:ext uri="{BB962C8B-B14F-4D97-AF65-F5344CB8AC3E}">
        <p14:creationId xmlns:p14="http://schemas.microsoft.com/office/powerpoint/2010/main" val="4660206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375" y="4355014"/>
            <a:ext cx="10889673" cy="1569660"/>
          </a:xfrm>
          <a:prstGeom prst="rect">
            <a:avLst/>
          </a:prstGeom>
          <a:noFill/>
        </p:spPr>
        <p:txBody>
          <a:bodyPr wrap="square" rtlCol="0">
            <a:spAutoFit/>
          </a:bodyPr>
          <a:lstStyle/>
          <a:p>
            <a:pPr algn="ctr"/>
            <a:r>
              <a:rPr lang="en-US" sz="9600" b="1" dirty="0">
                <a:solidFill>
                  <a:srgbClr val="002060"/>
                </a:solidFill>
              </a:rPr>
              <a:t>QUESTIONS!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871" y="591671"/>
            <a:ext cx="5553635" cy="3908891"/>
          </a:xfrm>
          <a:prstGeom prst="rect">
            <a:avLst/>
          </a:prstGeom>
        </p:spPr>
      </p:pic>
    </p:spTree>
    <p:extLst>
      <p:ext uri="{BB962C8B-B14F-4D97-AF65-F5344CB8AC3E}">
        <p14:creationId xmlns:p14="http://schemas.microsoft.com/office/powerpoint/2010/main" val="38010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740166358"/>
              </p:ext>
            </p:extLst>
          </p:nvPr>
        </p:nvGraphicFramePr>
        <p:xfrm>
          <a:off x="922714" y="1700785"/>
          <a:ext cx="9941444" cy="4515622"/>
        </p:xfrm>
        <a:graphic>
          <a:graphicData uri="http://schemas.openxmlformats.org/drawingml/2006/table">
            <a:tbl>
              <a:tblPr firstRow="1" bandRow="1">
                <a:tableStyleId>{616DA210-FB5B-4158-B5E0-FEB733F419BA}</a:tableStyleId>
              </a:tblPr>
              <a:tblGrid>
                <a:gridCol w="2485361">
                  <a:extLst>
                    <a:ext uri="{9D8B030D-6E8A-4147-A177-3AD203B41FA5}">
                      <a16:colId xmlns:a16="http://schemas.microsoft.com/office/drawing/2014/main" val="20000"/>
                    </a:ext>
                  </a:extLst>
                </a:gridCol>
                <a:gridCol w="3035255">
                  <a:extLst>
                    <a:ext uri="{9D8B030D-6E8A-4147-A177-3AD203B41FA5}">
                      <a16:colId xmlns:a16="http://schemas.microsoft.com/office/drawing/2014/main" val="20001"/>
                    </a:ext>
                  </a:extLst>
                </a:gridCol>
                <a:gridCol w="2753833">
                  <a:extLst>
                    <a:ext uri="{9D8B030D-6E8A-4147-A177-3AD203B41FA5}">
                      <a16:colId xmlns:a16="http://schemas.microsoft.com/office/drawing/2014/main" val="20002"/>
                    </a:ext>
                  </a:extLst>
                </a:gridCol>
                <a:gridCol w="1666995">
                  <a:extLst>
                    <a:ext uri="{9D8B030D-6E8A-4147-A177-3AD203B41FA5}">
                      <a16:colId xmlns:a16="http://schemas.microsoft.com/office/drawing/2014/main" val="20003"/>
                    </a:ext>
                  </a:extLst>
                </a:gridCol>
              </a:tblGrid>
              <a:tr h="914824">
                <a:tc>
                  <a:txBody>
                    <a:bodyPr/>
                    <a:lstStyle/>
                    <a:p>
                      <a:pPr algn="ctr"/>
                      <a:r>
                        <a:rPr lang="en-US" sz="1400" cap="none" spc="0" dirty="0">
                          <a:ln w="0"/>
                          <a:effectLst>
                            <a:outerShdw blurRad="38100" dist="19050" dir="2700000" algn="tl" rotWithShape="0">
                              <a:schemeClr val="dk1">
                                <a:alpha val="40000"/>
                              </a:schemeClr>
                            </a:outerShdw>
                          </a:effectLst>
                        </a:rPr>
                        <a:t>BENEFIT</a:t>
                      </a:r>
                      <a:r>
                        <a:rPr lang="en-US" sz="1400" cap="none" spc="0" baseline="0" dirty="0">
                          <a:ln w="0"/>
                          <a:effectLst>
                            <a:outerShdw blurRad="38100" dist="19050" dir="2700000" algn="tl" rotWithShape="0">
                              <a:schemeClr val="dk1">
                                <a:alpha val="40000"/>
                              </a:schemeClr>
                            </a:outerShdw>
                          </a:effectLst>
                        </a:rPr>
                        <a:t> OPTIONS</a:t>
                      </a:r>
                      <a:endParaRPr lang="en-US" sz="1400" b="0"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algn="ctr"/>
                      <a:r>
                        <a:rPr lang="en-US" sz="1400" cap="none" spc="0" dirty="0">
                          <a:ln w="0"/>
                          <a:effectLst>
                            <a:outerShdw blurRad="38100" dist="19050" dir="2700000" algn="tl" rotWithShape="0">
                              <a:schemeClr val="dk1">
                                <a:alpha val="40000"/>
                              </a:schemeClr>
                            </a:outerShdw>
                          </a:effectLst>
                        </a:rPr>
                        <a:t>ELECTION PERIOD (From Effective Date of Appointment)</a:t>
                      </a:r>
                      <a:endParaRPr lang="en-US" sz="1400" b="0"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algn="ctr"/>
                      <a:r>
                        <a:rPr lang="en-US" sz="1400" cap="none" spc="0" dirty="0">
                          <a:ln w="0"/>
                          <a:effectLst>
                            <a:outerShdw blurRad="38100" dist="19050" dir="2700000" algn="tl" rotWithShape="0">
                              <a:schemeClr val="dk1">
                                <a:alpha val="40000"/>
                              </a:schemeClr>
                            </a:outerShdw>
                          </a:effectLst>
                        </a:rPr>
                        <a:t>INFORMATION</a:t>
                      </a:r>
                      <a:r>
                        <a:rPr lang="en-US" sz="1400" cap="none" spc="0" baseline="0" dirty="0">
                          <a:ln w="0"/>
                          <a:effectLst>
                            <a:outerShdw blurRad="38100" dist="19050" dir="2700000" algn="tl" rotWithShape="0">
                              <a:schemeClr val="dk1">
                                <a:alpha val="40000"/>
                              </a:schemeClr>
                            </a:outerShdw>
                          </a:effectLst>
                        </a:rPr>
                        <a:t>  </a:t>
                      </a:r>
                    </a:p>
                    <a:p>
                      <a:pPr algn="ctr"/>
                      <a:r>
                        <a:rPr lang="en-US" sz="1400" cap="none" spc="0" baseline="0" dirty="0">
                          <a:ln w="0"/>
                          <a:effectLst>
                            <a:outerShdw blurRad="38100" dist="19050" dir="2700000" algn="tl" rotWithShape="0">
                              <a:schemeClr val="dk1">
                                <a:alpha val="40000"/>
                              </a:schemeClr>
                            </a:outerShdw>
                          </a:effectLst>
                        </a:rPr>
                        <a:t>Visit the ABC-C Website as well as the following:</a:t>
                      </a:r>
                      <a:endParaRPr lang="en-US" sz="1400" b="0"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algn="ctr"/>
                      <a:r>
                        <a:rPr lang="en-US" sz="1400" cap="none" spc="0" dirty="0">
                          <a:ln w="0"/>
                          <a:effectLst>
                            <a:outerShdw blurRad="38100" dist="19050" dir="2700000" algn="tl" rotWithShape="0">
                              <a:schemeClr val="dk1">
                                <a:alpha val="40000"/>
                              </a:schemeClr>
                            </a:outerShdw>
                          </a:effectLst>
                        </a:rPr>
                        <a:t>ENROLLMENT</a:t>
                      </a:r>
                    </a:p>
                    <a:p>
                      <a:pPr algn="ctr"/>
                      <a:br>
                        <a:rPr lang="en-US" sz="1400" cap="none" spc="0" dirty="0">
                          <a:ln w="0"/>
                          <a:effectLst>
                            <a:outerShdw blurRad="38100" dist="19050" dir="2700000" algn="tl" rotWithShape="0">
                              <a:schemeClr val="dk1">
                                <a:alpha val="40000"/>
                              </a:schemeClr>
                            </a:outerShdw>
                          </a:effectLst>
                        </a:rPr>
                      </a:br>
                      <a:r>
                        <a:rPr lang="en-US" sz="1400" cap="none" spc="0" dirty="0">
                          <a:ln w="0"/>
                          <a:effectLst>
                            <a:outerShdw blurRad="38100" dist="19050" dir="2700000" algn="tl" rotWithShape="0">
                              <a:schemeClr val="dk1">
                                <a:alpha val="40000"/>
                              </a:schemeClr>
                            </a:outerShdw>
                          </a:effectLst>
                        </a:rPr>
                        <a:t>To make an</a:t>
                      </a:r>
                      <a:r>
                        <a:rPr lang="en-US" sz="1400" cap="none" spc="0" baseline="0" dirty="0">
                          <a:ln w="0"/>
                          <a:effectLst>
                            <a:outerShdw blurRad="38100" dist="19050" dir="2700000" algn="tl" rotWithShape="0">
                              <a:schemeClr val="dk1">
                                <a:alpha val="40000"/>
                              </a:schemeClr>
                            </a:outerShdw>
                          </a:effectLst>
                        </a:rPr>
                        <a:t> election contact:</a:t>
                      </a:r>
                      <a:endParaRPr lang="en-US" sz="1400" b="0" cap="none" spc="0" dirty="0">
                        <a:ln w="0"/>
                        <a:solidFill>
                          <a:schemeClr val="tx1"/>
                        </a:solidFill>
                        <a:effectLst>
                          <a:outerShdw blurRad="38100" dist="19050" dir="2700000" algn="tl" rotWithShape="0">
                            <a:schemeClr val="dk1">
                              <a:alpha val="40000"/>
                            </a:schemeClr>
                          </a:outerShdw>
                        </a:effectLst>
                      </a:endParaRPr>
                    </a:p>
                  </a:txBody>
                  <a:tcPr/>
                </a:tc>
                <a:extLst>
                  <a:ext uri="{0D108BD9-81ED-4DB2-BD59-A6C34878D82A}">
                    <a16:rowId xmlns:a16="http://schemas.microsoft.com/office/drawing/2014/main" val="10000"/>
                  </a:ext>
                </a:extLst>
              </a:tr>
              <a:tr h="1641975">
                <a:tc>
                  <a:txBody>
                    <a:bodyPr/>
                    <a:lstStyle/>
                    <a:p>
                      <a:r>
                        <a:rPr lang="en-US" sz="1500" u="none" strike="noStrike" kern="1200" cap="none" spc="0" baseline="0" dirty="0">
                          <a:ln w="0"/>
                          <a:effectLst/>
                        </a:rPr>
                        <a:t>Federal Employees’ Group Life Insurance (FEGLI)</a:t>
                      </a:r>
                    </a:p>
                    <a:p>
                      <a:endParaRPr lang="en-US" sz="1500" u="none" strike="noStrike" kern="1200" cap="none" spc="0" baseline="0" dirty="0">
                        <a:ln w="0"/>
                        <a:effectLst/>
                      </a:endParaRPr>
                    </a:p>
                    <a:p>
                      <a:r>
                        <a:rPr lang="en-US" sz="1500" u="none" strike="noStrike" kern="1200" cap="none" spc="0" baseline="0" dirty="0">
                          <a:ln w="0"/>
                          <a:effectLst/>
                        </a:rPr>
                        <a:t>	</a:t>
                      </a:r>
                      <a:endParaRPr lang="en-US" sz="1500" b="0" u="none" strike="noStrike" kern="1200" cap="none" spc="0" baseline="0" dirty="0">
                        <a:ln w="0"/>
                        <a:solidFill>
                          <a:schemeClr val="tx1"/>
                        </a:solidFill>
                        <a:effectLs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cap="none" spc="0" baseline="0" dirty="0">
                          <a:ln w="0"/>
                          <a:effectLst/>
                        </a:rPr>
                        <a:t>Automatic coverage unless waived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cap="none" spc="0" baseline="0" dirty="0">
                          <a:ln w="0"/>
                          <a:effectLst/>
                        </a:rPr>
                        <a:t>Changes can be made during open season (2nd Monday in November through the 2nd Monday in December) or for a life changing event.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cap="none" spc="0" baseline="0" dirty="0">
                          <a:ln w="0"/>
                          <a:effectLst/>
                        </a:rPr>
                        <a:t>Open season is rare for FEGLI.</a:t>
                      </a:r>
                      <a:endParaRPr lang="en-US" sz="1400" b="0" u="none" strike="noStrike" kern="1200" cap="none" spc="0" baseline="0" dirty="0">
                        <a:ln w="0"/>
                        <a:solidFill>
                          <a:schemeClr val="tx1"/>
                        </a:solidFill>
                        <a:effectLst/>
                        <a:latin typeface="+mn-lt"/>
                        <a:ea typeface="+mn-ea"/>
                        <a:cs typeface="+mn-cs"/>
                      </a:endParaRPr>
                    </a:p>
                  </a:txBody>
                  <a:tcP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1500" u="none" strike="noStrike" kern="1200" cap="none" spc="0" baseline="0" dirty="0">
                          <a:ln w="0"/>
                          <a:effectLst/>
                        </a:rPr>
                        <a:t>http://www.opm.gov/insure/life/	</a:t>
                      </a:r>
                      <a:endParaRPr lang="en-US" sz="1500" b="0" u="none" strike="noStrike" kern="1200" cap="none" spc="0" baseline="0" dirty="0">
                        <a:ln w="0"/>
                        <a:solidFill>
                          <a:schemeClr val="tx1"/>
                        </a:solidFill>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u="none" strike="noStrike" kern="1200" cap="none" spc="0" baseline="0" dirty="0">
                          <a:ln w="0"/>
                          <a:effectLst/>
                        </a:rPr>
                        <a:t>ABC-C</a:t>
                      </a:r>
                      <a:endParaRPr lang="en-US" sz="1500" b="0" u="none" strike="noStrike" kern="1200" cap="none" spc="0" baseline="0" dirty="0">
                        <a:ln w="0"/>
                        <a:solidFill>
                          <a:schemeClr val="tx1"/>
                        </a:solidFill>
                        <a:effectLst/>
                      </a:endParaRPr>
                    </a:p>
                  </a:txBody>
                  <a:tcPr/>
                </a:tc>
                <a:extLst>
                  <a:ext uri="{0D108BD9-81ED-4DB2-BD59-A6C34878D82A}">
                    <a16:rowId xmlns:a16="http://schemas.microsoft.com/office/drawing/2014/main" val="10001"/>
                  </a:ext>
                </a:extLst>
              </a:tr>
              <a:tr h="582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cap="none" spc="0" baseline="0" dirty="0">
                          <a:ln w="0"/>
                          <a:effectLst/>
                        </a:rPr>
                        <a:t>Federal Employees Health Benefits (FEHB)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cap="none" spc="0" baseline="0" dirty="0">
                          <a:ln w="0"/>
                          <a:effectLst/>
                        </a:rPr>
                        <a:t>	</a:t>
                      </a:r>
                      <a:endParaRPr lang="en-US" sz="1500" b="0" u="none" strike="noStrike" kern="1200" cap="none" spc="0" baseline="0" dirty="0">
                        <a:ln w="0"/>
                        <a:solidFill>
                          <a:schemeClr val="tx1"/>
                        </a:solidFill>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u="none" strike="noStrike" kern="1200" cap="none" spc="0" baseline="0" dirty="0">
                          <a:ln w="0"/>
                          <a:effectLst/>
                        </a:rPr>
                        <a:t>60 Days	</a:t>
                      </a:r>
                    </a:p>
                    <a:p>
                      <a:endParaRPr lang="en-US" sz="1500" b="0" cap="none" spc="0" dirty="0">
                        <a:ln w="0"/>
                        <a:solidFill>
                          <a:schemeClr val="tx1"/>
                        </a:solidFill>
                        <a:effectLst/>
                      </a:endParaRPr>
                    </a:p>
                  </a:txBody>
                  <a:tcPr/>
                </a:tc>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cap="none" spc="0" baseline="0" dirty="0">
                          <a:ln w="0"/>
                          <a:effectLst/>
                        </a:rPr>
                        <a:t>http://www.opm.gov/insure/health/</a:t>
                      </a:r>
                      <a:endParaRPr lang="en-US" sz="1500" b="0" cap="none" spc="0" dirty="0">
                        <a:ln w="0"/>
                        <a:solidFill>
                          <a:schemeClr val="tx1"/>
                        </a:solidFill>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u="none" strike="noStrike" kern="1200" cap="none" spc="0" baseline="0" dirty="0">
                          <a:ln w="0"/>
                          <a:effectLst/>
                        </a:rPr>
                        <a:t>    ABC-C	</a:t>
                      </a:r>
                    </a:p>
                    <a:p>
                      <a:endParaRPr lang="en-US" sz="1500" b="0" cap="none" spc="0" dirty="0">
                        <a:ln w="0"/>
                        <a:solidFill>
                          <a:schemeClr val="tx1"/>
                        </a:solidFill>
                        <a:effectLst/>
                      </a:endParaRPr>
                    </a:p>
                  </a:txBody>
                  <a:tcPr/>
                </a:tc>
                <a:extLst>
                  <a:ext uri="{0D108BD9-81ED-4DB2-BD59-A6C34878D82A}">
                    <a16:rowId xmlns:a16="http://schemas.microsoft.com/office/drawing/2014/main" val="10002"/>
                  </a:ext>
                </a:extLst>
              </a:tr>
              <a:tr h="1151527">
                <a:tc>
                  <a:txBody>
                    <a:bodyPr/>
                    <a:lstStyle/>
                    <a:p>
                      <a:r>
                        <a:rPr lang="en-US" sz="1500" u="none" strike="noStrike" kern="1200" cap="none" spc="0" baseline="0" dirty="0">
                          <a:ln w="0"/>
                          <a:effectLst/>
                        </a:rPr>
                        <a:t>Thrift Savings Plan (TSP)</a:t>
                      </a:r>
                    </a:p>
                    <a:p>
                      <a:r>
                        <a:rPr lang="en-US" sz="1500" u="none" strike="noStrike" kern="1200" cap="none" spc="0" baseline="0" dirty="0">
                          <a:ln w="0"/>
                          <a:effectLst/>
                        </a:rPr>
                        <a:t>(retirement savings &amp; investment plan)</a:t>
                      </a:r>
                      <a:endParaRPr lang="en-US" sz="1500" b="0" u="none" strike="noStrike" kern="1200" cap="none" spc="0" baseline="0" dirty="0">
                        <a:ln w="0"/>
                        <a:solidFill>
                          <a:schemeClr val="tx1"/>
                        </a:solidFill>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cap="none" spc="0" baseline="0" dirty="0">
                          <a:ln w="0"/>
                          <a:effectLst/>
                        </a:rPr>
                        <a:t>Employees can enroll or make changes at any time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cap="none" spc="0" baseline="0" dirty="0">
                          <a:ln w="0"/>
                          <a:effectLst/>
                        </a:rPr>
                        <a:t>*new appointees automatically enrolled w/3% matching* </a:t>
                      </a:r>
                      <a:endParaRPr lang="en-US" sz="1400" b="0" u="none" strike="noStrike" kern="1200" cap="none" spc="0" baseline="0" dirty="0">
                        <a:ln w="0"/>
                        <a:solidFill>
                          <a:schemeClr val="tx1"/>
                        </a:solidFill>
                        <a:effectLst/>
                      </a:endParaRPr>
                    </a:p>
                  </a:txBody>
                  <a:tcP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1500" u="none" strike="noStrike" kern="1200" cap="none" spc="0" baseline="0" dirty="0">
                          <a:ln w="0"/>
                          <a:effectLst/>
                        </a:rPr>
                        <a:t>    www.tsp.gov	</a:t>
                      </a:r>
                      <a:endParaRPr lang="en-US" sz="1500" b="0" u="none" strike="noStrike" kern="1200" cap="none" spc="0" baseline="0" dirty="0">
                        <a:ln w="0"/>
                        <a:solidFill>
                          <a:schemeClr val="tx1"/>
                        </a:solidFill>
                        <a:effectLst/>
                      </a:endParaRPr>
                    </a:p>
                  </a:txBody>
                  <a:tcPr/>
                </a:tc>
                <a:tc>
                  <a:txBody>
                    <a:bodyPr/>
                    <a:lstStyle/>
                    <a:p>
                      <a:pPr algn="l"/>
                      <a:r>
                        <a:rPr lang="en-US" sz="1500" u="none" strike="noStrike" kern="1200" cap="none" spc="0" baseline="0" dirty="0">
                          <a:ln w="0"/>
                          <a:effectLst/>
                        </a:rPr>
                        <a:t>           ABC-C</a:t>
                      </a:r>
                      <a:endParaRPr lang="en-US" sz="1500" b="0" cap="none" spc="0" dirty="0">
                        <a:ln w="0"/>
                        <a:solidFill>
                          <a:schemeClr val="tx1"/>
                        </a:solidFill>
                        <a:effectLst/>
                      </a:endParaRPr>
                    </a:p>
                  </a:txBody>
                  <a:tcPr/>
                </a:tc>
                <a:extLst>
                  <a:ext uri="{0D108BD9-81ED-4DB2-BD59-A6C34878D82A}">
                    <a16:rowId xmlns:a16="http://schemas.microsoft.com/office/drawing/2014/main" val="10003"/>
                  </a:ext>
                </a:extLst>
              </a:tr>
            </a:tbl>
          </a:graphicData>
        </a:graphic>
      </p:graphicFrame>
      <p:sp>
        <p:nvSpPr>
          <p:cNvPr id="8" name="Title 2"/>
          <p:cNvSpPr>
            <a:spLocks noGrp="1"/>
          </p:cNvSpPr>
          <p:nvPr>
            <p:ph type="ctrTitle"/>
          </p:nvPr>
        </p:nvSpPr>
        <p:spPr>
          <a:xfrm>
            <a:off x="3859213" y="813376"/>
            <a:ext cx="4473575" cy="665607"/>
          </a:xfrm>
        </p:spPr>
        <p:txBody>
          <a:bodyPr>
            <a:normAutofit/>
          </a:bodyPr>
          <a:lstStyle/>
          <a:p>
            <a:r>
              <a:rPr lang="en-US" sz="4000" b="1" dirty="0">
                <a:solidFill>
                  <a:sysClr val="windowText" lastClr="000000"/>
                </a:solidFill>
                <a:latin typeface="+mn-lt"/>
              </a:rPr>
              <a:t>Benefits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273161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663940052"/>
              </p:ext>
            </p:extLst>
          </p:nvPr>
        </p:nvGraphicFramePr>
        <p:xfrm>
          <a:off x="1028074" y="1702202"/>
          <a:ext cx="9764734" cy="4990078"/>
        </p:xfrm>
        <a:graphic>
          <a:graphicData uri="http://schemas.openxmlformats.org/drawingml/2006/table">
            <a:tbl>
              <a:tblPr firstRow="1" bandRow="1">
                <a:tableStyleId>{616DA210-FB5B-4158-B5E0-FEB733F419BA}</a:tableStyleId>
              </a:tblPr>
              <a:tblGrid>
                <a:gridCol w="2577003">
                  <a:extLst>
                    <a:ext uri="{9D8B030D-6E8A-4147-A177-3AD203B41FA5}">
                      <a16:colId xmlns:a16="http://schemas.microsoft.com/office/drawing/2014/main" val="20000"/>
                    </a:ext>
                  </a:extLst>
                </a:gridCol>
                <a:gridCol w="1985051">
                  <a:extLst>
                    <a:ext uri="{9D8B030D-6E8A-4147-A177-3AD203B41FA5}">
                      <a16:colId xmlns:a16="http://schemas.microsoft.com/office/drawing/2014/main" val="20001"/>
                    </a:ext>
                  </a:extLst>
                </a:gridCol>
                <a:gridCol w="2708113">
                  <a:extLst>
                    <a:ext uri="{9D8B030D-6E8A-4147-A177-3AD203B41FA5}">
                      <a16:colId xmlns:a16="http://schemas.microsoft.com/office/drawing/2014/main" val="20002"/>
                    </a:ext>
                  </a:extLst>
                </a:gridCol>
                <a:gridCol w="2494567">
                  <a:extLst>
                    <a:ext uri="{9D8B030D-6E8A-4147-A177-3AD203B41FA5}">
                      <a16:colId xmlns:a16="http://schemas.microsoft.com/office/drawing/2014/main" val="20003"/>
                    </a:ext>
                  </a:extLst>
                </a:gridCol>
              </a:tblGrid>
              <a:tr h="723515">
                <a:tc>
                  <a:txBody>
                    <a:bodyPr/>
                    <a:lstStyle/>
                    <a:p>
                      <a:pPr marL="0" algn="ctr" defTabSz="914400" rtl="0" eaLnBrk="1" latinLnBrk="0" hangingPunct="1"/>
                      <a:r>
                        <a:rPr lang="en-US" sz="1400" u="none" strike="noStrike" kern="1200" cap="none" spc="0" baseline="0" dirty="0">
                          <a:ln w="0"/>
                          <a:effectLst>
                            <a:outerShdw blurRad="38100" dist="19050" dir="2700000" algn="tl" rotWithShape="0">
                              <a:schemeClr val="dk1">
                                <a:alpha val="40000"/>
                              </a:schemeClr>
                            </a:outerShdw>
                          </a:effectLst>
                        </a:rPr>
                        <a:t>BENEFIT OPTIONS</a:t>
                      </a:r>
                      <a:endParaRPr lang="en-US" sz="1400" b="0" u="none" strike="noStrike"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mn-cs"/>
                      </a:endParaRPr>
                    </a:p>
                  </a:txBody>
                  <a:tcPr/>
                </a:tc>
                <a:tc>
                  <a:txBody>
                    <a:bodyPr/>
                    <a:lstStyle/>
                    <a:p>
                      <a:pPr marL="0" algn="ctr" defTabSz="914400" rtl="0" eaLnBrk="1" latinLnBrk="0" hangingPunct="1"/>
                      <a:r>
                        <a:rPr lang="en-US" sz="1400" u="none" strike="noStrike" kern="1200" cap="none" spc="0" baseline="0" dirty="0">
                          <a:ln w="0"/>
                          <a:effectLst>
                            <a:outerShdw blurRad="38100" dist="19050" dir="2700000" algn="tl" rotWithShape="0">
                              <a:schemeClr val="dk1">
                                <a:alpha val="40000"/>
                              </a:schemeClr>
                            </a:outerShdw>
                          </a:effectLst>
                        </a:rPr>
                        <a:t>ELECTION PERIOD (From Effective Date of Appointment)</a:t>
                      </a:r>
                      <a:endParaRPr lang="en-US" sz="1400" b="0" u="none" strike="noStrike"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mn-cs"/>
                      </a:endParaRPr>
                    </a:p>
                  </a:txBody>
                  <a:tcPr/>
                </a:tc>
                <a:tc>
                  <a:txBody>
                    <a:bodyPr/>
                    <a:lstStyle/>
                    <a:p>
                      <a:pPr marL="0" algn="ctr" defTabSz="914400" rtl="0" eaLnBrk="1" latinLnBrk="0" hangingPunct="1"/>
                      <a:r>
                        <a:rPr lang="en-US" sz="1400" u="none" strike="noStrike" kern="1200" cap="none" spc="0" baseline="0" dirty="0">
                          <a:ln w="0"/>
                          <a:effectLst>
                            <a:outerShdw blurRad="38100" dist="19050" dir="2700000" algn="tl" rotWithShape="0">
                              <a:schemeClr val="dk1">
                                <a:alpha val="40000"/>
                              </a:schemeClr>
                            </a:outerShdw>
                          </a:effectLst>
                        </a:rPr>
                        <a:t>INFORMATION  </a:t>
                      </a:r>
                    </a:p>
                    <a:p>
                      <a:pPr marL="0" algn="ctr" defTabSz="914400" rtl="0" eaLnBrk="1" latinLnBrk="0" hangingPunct="1"/>
                      <a:r>
                        <a:rPr lang="en-US" sz="1400" u="none" strike="noStrike" kern="1200" cap="none" spc="0" baseline="0" dirty="0">
                          <a:ln w="0"/>
                          <a:effectLst>
                            <a:outerShdw blurRad="38100" dist="19050" dir="2700000" algn="tl" rotWithShape="0">
                              <a:schemeClr val="dk1">
                                <a:alpha val="40000"/>
                              </a:schemeClr>
                            </a:outerShdw>
                          </a:effectLst>
                        </a:rPr>
                        <a:t>Visit the ABC-C Website as well as the following:</a:t>
                      </a:r>
                      <a:endParaRPr lang="en-US" sz="1400" b="0" u="none" strike="noStrike"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mn-cs"/>
                      </a:endParaRPr>
                    </a:p>
                  </a:txBody>
                  <a:tcPr/>
                </a:tc>
                <a:tc>
                  <a:txBody>
                    <a:bodyPr/>
                    <a:lstStyle/>
                    <a:p>
                      <a:pPr marL="0" algn="ctr" defTabSz="914400" rtl="0" eaLnBrk="1" latinLnBrk="0" hangingPunct="1"/>
                      <a:r>
                        <a:rPr lang="en-US" sz="1400" u="none" strike="noStrike" kern="1200" cap="none" spc="0" baseline="0" dirty="0">
                          <a:ln w="0"/>
                          <a:effectLst>
                            <a:outerShdw blurRad="38100" dist="19050" dir="2700000" algn="tl" rotWithShape="0">
                              <a:schemeClr val="dk1">
                                <a:alpha val="40000"/>
                              </a:schemeClr>
                            </a:outerShdw>
                          </a:effectLst>
                        </a:rPr>
                        <a:t>ENROLLMENT</a:t>
                      </a:r>
                    </a:p>
                    <a:p>
                      <a:pPr marL="0" algn="ctr" defTabSz="914400" rtl="0" eaLnBrk="1" latinLnBrk="0" hangingPunct="1"/>
                      <a:r>
                        <a:rPr lang="en-US" sz="1400" u="none" strike="noStrike" kern="1200" cap="none" spc="0" baseline="0" dirty="0">
                          <a:ln w="0"/>
                          <a:effectLst>
                            <a:outerShdw blurRad="38100" dist="19050" dir="2700000" algn="tl" rotWithShape="0">
                              <a:schemeClr val="dk1">
                                <a:alpha val="40000"/>
                              </a:schemeClr>
                            </a:outerShdw>
                          </a:effectLst>
                        </a:rPr>
                        <a:t>To make an election contact:</a:t>
                      </a:r>
                      <a:endParaRPr lang="en-US" sz="1400" b="0" u="none" strike="noStrike"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mn-cs"/>
                      </a:endParaRPr>
                    </a:p>
                  </a:txBody>
                  <a:tcPr/>
                </a:tc>
                <a:extLst>
                  <a:ext uri="{0D108BD9-81ED-4DB2-BD59-A6C34878D82A}">
                    <a16:rowId xmlns:a16="http://schemas.microsoft.com/office/drawing/2014/main" val="10000"/>
                  </a:ext>
                </a:extLst>
              </a:tr>
              <a:tr h="1220931">
                <a:tc>
                  <a:txBody>
                    <a:bodyPr/>
                    <a:lstStyle/>
                    <a:p>
                      <a:pPr marL="0" algn="ctr" defTabSz="914400" rtl="0" eaLnBrk="1" latinLnBrk="0" hangingPunct="1"/>
                      <a:r>
                        <a:rPr lang="en-US" sz="1500" u="none" strike="noStrike" kern="1200" cap="none" spc="0" baseline="0" dirty="0">
                          <a:ln w="0"/>
                          <a:effectLst/>
                        </a:rPr>
                        <a:t>Long Term Care (LTC) Insurance</a:t>
                      </a:r>
                    </a:p>
                    <a:p>
                      <a:pPr marL="0" algn="ctr" defTabSz="914400" rtl="0" eaLnBrk="1" latinLnBrk="0" hangingPunct="1"/>
                      <a:r>
                        <a:rPr lang="en-US" sz="1500" u="none" strike="noStrike" kern="1200" cap="none" spc="0" baseline="0" dirty="0">
                          <a:ln w="0"/>
                          <a:effectLst/>
                        </a:rPr>
                        <a:t>(for assisted living expenses)	</a:t>
                      </a:r>
                    </a:p>
                    <a:p>
                      <a:pPr marL="0" algn="ctr" defTabSz="914400" rtl="0" eaLnBrk="1" latinLnBrk="0" hangingPunct="1"/>
                      <a:endParaRPr lang="en-US" sz="1500" b="0" u="none" strike="noStrike" kern="1200" cap="none" spc="0" baseline="0" dirty="0">
                        <a:ln w="0"/>
                        <a:solidFill>
                          <a:schemeClr val="tx1"/>
                        </a:solidFill>
                        <a:effectLst/>
                        <a:latin typeface="+mn-lt"/>
                        <a:ea typeface="+mn-ea"/>
                        <a:cs typeface="+mn-cs"/>
                      </a:endParaRPr>
                    </a:p>
                  </a:txBody>
                  <a:tcPr/>
                </a:tc>
                <a:tc>
                  <a:txBody>
                    <a:bodyPr/>
                    <a:lstStyle/>
                    <a:p>
                      <a:pPr marL="0" algn="ctr" defTabSz="914400" rtl="0" eaLnBrk="1" latinLnBrk="0" hangingPunct="1"/>
                      <a:r>
                        <a:rPr lang="en-US" sz="1500" u="none" strike="noStrike" kern="1200" cap="none" spc="0" baseline="0" dirty="0">
                          <a:ln w="0"/>
                          <a:effectLst/>
                        </a:rPr>
                        <a:t>60 Days	</a:t>
                      </a:r>
                    </a:p>
                    <a:p>
                      <a:pPr marL="0" algn="ctr" defTabSz="914400" rtl="0" eaLnBrk="1" latinLnBrk="0" hangingPunct="1"/>
                      <a:endParaRPr lang="en-US" sz="1500" b="0" u="none" strike="noStrike" kern="1200" cap="none" spc="0" baseline="0" dirty="0">
                        <a:ln w="0"/>
                        <a:solidFill>
                          <a:schemeClr val="tx1"/>
                        </a:solidFill>
                        <a:effectLst/>
                        <a:latin typeface="+mn-lt"/>
                        <a:ea typeface="+mn-ea"/>
                        <a:cs typeface="+mn-cs"/>
                      </a:endParaRPr>
                    </a:p>
                  </a:txBody>
                  <a:tcPr/>
                </a:tc>
                <a:tc>
                  <a:txBody>
                    <a:bodyPr/>
                    <a:lstStyle/>
                    <a:p>
                      <a:pPr marL="0" algn="ctr" defTabSz="914400" rtl="0" eaLnBrk="1" latinLnBrk="0" hangingPunct="1"/>
                      <a:r>
                        <a:rPr lang="en-US" sz="1500" u="none" strike="noStrike" kern="1200" cap="none" spc="0" baseline="0" dirty="0">
                          <a:ln w="0"/>
                          <a:effectLst/>
                        </a:rPr>
                        <a:t>www.opm.gov/insure/ltcor </a:t>
                      </a:r>
                    </a:p>
                    <a:p>
                      <a:pPr marL="0" algn="ctr" defTabSz="914400" rtl="0" eaLnBrk="1" latinLnBrk="0" hangingPunct="1"/>
                      <a:r>
                        <a:rPr lang="en-US" sz="1500" u="none" strike="noStrike" kern="1200" cap="none" spc="0" baseline="0" dirty="0">
                          <a:ln w="0"/>
                          <a:effectLst/>
                        </a:rPr>
                        <a:t>www.ltcfeds.com</a:t>
                      </a:r>
                      <a:endParaRPr lang="en-US" sz="1500" b="0" u="none" strike="noStrike" kern="1200" cap="none" spc="0" baseline="0" dirty="0">
                        <a:ln w="0"/>
                        <a:solidFill>
                          <a:schemeClr val="tx1"/>
                        </a:solidFill>
                        <a:effectLst/>
                        <a:latin typeface="+mn-lt"/>
                        <a:ea typeface="+mn-ea"/>
                        <a:cs typeface="+mn-cs"/>
                      </a:endParaRPr>
                    </a:p>
                  </a:txBody>
                  <a:tcPr/>
                </a:tc>
                <a:tc>
                  <a:txBody>
                    <a:bodyPr/>
                    <a:lstStyle/>
                    <a:p>
                      <a:pPr marL="0" algn="ctr" defTabSz="914400" rtl="0" eaLnBrk="1" latinLnBrk="0" hangingPunct="1"/>
                      <a:r>
                        <a:rPr lang="en-US" sz="1500" u="none" strike="noStrike" kern="1200" cap="none" spc="0" baseline="0" dirty="0">
                          <a:ln w="0"/>
                          <a:effectLst/>
                        </a:rPr>
                        <a:t>www.ltcfeds.com</a:t>
                      </a:r>
                    </a:p>
                    <a:p>
                      <a:pPr marL="0" algn="ctr" defTabSz="914400" rtl="0" eaLnBrk="1" latinLnBrk="0" hangingPunct="1"/>
                      <a:r>
                        <a:rPr lang="en-US" sz="1500" u="none" strike="noStrike" kern="1200" cap="none" spc="0" baseline="0" dirty="0">
                          <a:ln w="0"/>
                          <a:effectLst/>
                        </a:rPr>
                        <a:t>or 1-800-LTC-FEDS</a:t>
                      </a:r>
                    </a:p>
                    <a:p>
                      <a:pPr marL="0" algn="ctr" defTabSz="914400" rtl="0" eaLnBrk="1" latinLnBrk="0" hangingPunct="1"/>
                      <a:r>
                        <a:rPr lang="en-US" sz="1500" u="none" strike="noStrike" kern="1200" cap="none" spc="0" baseline="0" dirty="0">
                          <a:ln w="0"/>
                          <a:effectLst/>
                        </a:rPr>
                        <a:t>(1-800-582-3337)</a:t>
                      </a:r>
                      <a:endParaRPr lang="en-US" sz="1500" b="0" u="none" strike="noStrike" kern="1200" cap="none" spc="0" baseline="0" dirty="0">
                        <a:ln w="0"/>
                        <a:solidFill>
                          <a:schemeClr val="tx1"/>
                        </a:solidFill>
                        <a:effectLst/>
                        <a:latin typeface="+mn-lt"/>
                        <a:ea typeface="+mn-ea"/>
                        <a:cs typeface="+mn-cs"/>
                      </a:endParaRPr>
                    </a:p>
                  </a:txBody>
                  <a:tcPr/>
                </a:tc>
                <a:extLst>
                  <a:ext uri="{0D108BD9-81ED-4DB2-BD59-A6C34878D82A}">
                    <a16:rowId xmlns:a16="http://schemas.microsoft.com/office/drawing/2014/main" val="10001"/>
                  </a:ext>
                </a:extLst>
              </a:tr>
              <a:tr h="1806422">
                <a:tc>
                  <a:txBody>
                    <a:bodyPr/>
                    <a:lstStyle/>
                    <a:p>
                      <a:pPr marL="0" algn="ctr" defTabSz="914400" rtl="0" eaLnBrk="1" latinLnBrk="0" hangingPunct="1"/>
                      <a:r>
                        <a:rPr lang="en-US" sz="1500" u="none" strike="noStrike" kern="1200" cap="none" spc="0" baseline="0" dirty="0">
                          <a:ln w="0"/>
                          <a:effectLst/>
                        </a:rPr>
                        <a:t>Federal Employees Dental and Vision Insurance Program (FEDVIP)</a:t>
                      </a:r>
                    </a:p>
                    <a:p>
                      <a:pPr marL="0" algn="ctr" defTabSz="914400" rtl="0" eaLnBrk="1" latinLnBrk="0" hangingPunct="1"/>
                      <a:r>
                        <a:rPr lang="en-US" sz="1500" u="none" strike="noStrike" kern="1200" cap="none" spc="0" baseline="0" dirty="0">
                          <a:ln w="0"/>
                          <a:effectLst/>
                        </a:rPr>
                        <a:t>(supplemental dental/vision insurance)	</a:t>
                      </a:r>
                    </a:p>
                    <a:p>
                      <a:pPr marL="0" algn="ctr" defTabSz="914400" rtl="0" eaLnBrk="1" latinLnBrk="0" hangingPunct="1"/>
                      <a:endParaRPr lang="en-US" sz="1500" b="0" u="none" strike="noStrike" kern="1200" cap="none" spc="0" baseline="0" dirty="0">
                        <a:ln w="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u="none" strike="noStrike" kern="1200" cap="none" spc="0" baseline="0" dirty="0">
                          <a:ln w="0"/>
                          <a:effectLst/>
                        </a:rPr>
                        <a:t>60 Days	</a:t>
                      </a:r>
                    </a:p>
                    <a:p>
                      <a:pPr marL="0" algn="ctr" defTabSz="914400" rtl="0" eaLnBrk="1" latinLnBrk="0" hangingPunct="1"/>
                      <a:endParaRPr lang="en-US" sz="1500" b="0" u="none" strike="noStrike" kern="1200" cap="none" spc="0" baseline="0" dirty="0">
                        <a:ln w="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u="none" strike="noStrike" kern="1200" cap="none" spc="0" baseline="0" dirty="0">
                          <a:ln w="0"/>
                          <a:effectLst/>
                        </a:rPr>
                        <a:t>http://www.opm.gov/insure/dentalvision/or www.BENEFEDS.com	</a:t>
                      </a:r>
                    </a:p>
                    <a:p>
                      <a:pPr marL="0" algn="ctr" defTabSz="914400" rtl="0" eaLnBrk="1" latinLnBrk="0" hangingPunct="1"/>
                      <a:endParaRPr lang="en-US" sz="1500" b="0" u="none" strike="noStrike" kern="1200" cap="none" spc="0" baseline="0" dirty="0">
                        <a:ln w="0"/>
                        <a:solidFill>
                          <a:schemeClr val="tx1"/>
                        </a:solidFill>
                        <a:effectLst/>
                        <a:latin typeface="+mn-lt"/>
                        <a:ea typeface="+mn-ea"/>
                        <a:cs typeface="+mn-cs"/>
                      </a:endParaRPr>
                    </a:p>
                  </a:txBody>
                  <a:tcPr/>
                </a:tc>
                <a:tc>
                  <a:txBody>
                    <a:bodyPr/>
                    <a:lstStyle/>
                    <a:p>
                      <a:pPr marL="457200" lvl="1" algn="ctr" defTabSz="914400" rtl="0" eaLnBrk="1" latinLnBrk="0" hangingPunct="1"/>
                      <a:r>
                        <a:rPr lang="en-US" sz="1500" u="none" strike="noStrike" kern="1200" cap="none" spc="0" baseline="0" dirty="0">
                          <a:ln w="0"/>
                          <a:effectLst/>
                        </a:rPr>
                        <a:t>BENEFEDS Portal www.BENEFEDS.com</a:t>
                      </a:r>
                    </a:p>
                    <a:p>
                      <a:pPr marL="457200" lvl="1" algn="ctr" defTabSz="914400" rtl="0" eaLnBrk="1" latinLnBrk="0" hangingPunct="1"/>
                      <a:r>
                        <a:rPr lang="en-US" sz="1500" u="none" strike="noStrike" kern="1200" cap="none" spc="0" baseline="0" dirty="0">
                          <a:ln w="0"/>
                          <a:effectLst/>
                        </a:rPr>
                        <a:t>or 1-877-888-3337 or </a:t>
                      </a:r>
                    </a:p>
                    <a:p>
                      <a:pPr marL="457200" lvl="1" algn="ctr" defTabSz="914400" rtl="0" eaLnBrk="1" latinLnBrk="0" hangingPunct="1"/>
                      <a:r>
                        <a:rPr lang="en-US" sz="1500" u="none" strike="noStrike" kern="1200" cap="none" spc="0" baseline="0" dirty="0">
                          <a:ln w="0"/>
                          <a:effectLst/>
                        </a:rPr>
                        <a:t>TTY 1-877-889-5680	</a:t>
                      </a:r>
                    </a:p>
                    <a:p>
                      <a:pPr marL="0" algn="ctr" defTabSz="914400" rtl="0" eaLnBrk="1" latinLnBrk="0" hangingPunct="1"/>
                      <a:endParaRPr lang="en-US" sz="1500" b="0" u="none" strike="noStrike" kern="1200" cap="none" spc="0" baseline="0" dirty="0">
                        <a:ln w="0"/>
                        <a:solidFill>
                          <a:schemeClr val="tx1"/>
                        </a:solidFill>
                        <a:effectLst/>
                        <a:latin typeface="+mn-lt"/>
                        <a:ea typeface="+mn-ea"/>
                        <a:cs typeface="+mn-cs"/>
                      </a:endParaRPr>
                    </a:p>
                  </a:txBody>
                  <a:tcPr/>
                </a:tc>
                <a:extLst>
                  <a:ext uri="{0D108BD9-81ED-4DB2-BD59-A6C34878D82A}">
                    <a16:rowId xmlns:a16="http://schemas.microsoft.com/office/drawing/2014/main" val="10002"/>
                  </a:ext>
                </a:extLst>
              </a:tr>
              <a:tr h="1217696">
                <a:tc>
                  <a:txBody>
                    <a:bodyPr/>
                    <a:lstStyle/>
                    <a:p>
                      <a:pPr marL="0" algn="ctr" defTabSz="914400" rtl="0" eaLnBrk="1" latinLnBrk="0" hangingPunct="1"/>
                      <a:r>
                        <a:rPr lang="en-US" sz="1500" u="none" strike="noStrike" kern="1200" cap="none" spc="0" baseline="0" dirty="0">
                          <a:ln w="0"/>
                          <a:effectLst/>
                        </a:rPr>
                        <a:t>Election of FERS </a:t>
                      </a:r>
                    </a:p>
                    <a:p>
                      <a:pPr marL="0" algn="ctr" defTabSz="914400" rtl="0" eaLnBrk="1" latinLnBrk="0" hangingPunct="1"/>
                      <a:r>
                        <a:rPr lang="en-US" sz="1500" u="none" strike="noStrike" kern="1200" cap="none" spc="0" baseline="0" dirty="0">
                          <a:ln w="0"/>
                          <a:effectLst/>
                        </a:rPr>
                        <a:t>(CSRS/CSRS Offset only)	</a:t>
                      </a:r>
                      <a:endParaRPr lang="en-US" sz="1500" b="0" u="none" strike="noStrike" kern="1200" cap="none" spc="0" baseline="0" dirty="0">
                        <a:ln w="0"/>
                        <a:solidFill>
                          <a:schemeClr val="tx1"/>
                        </a:solidFill>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u="none" strike="noStrike" kern="1200" cap="none" spc="0" baseline="0" dirty="0">
                          <a:ln w="0"/>
                          <a:effectLst/>
                        </a:rPr>
                        <a:t>6 Months	</a:t>
                      </a:r>
                    </a:p>
                    <a:p>
                      <a:pPr marL="0" algn="ctr" defTabSz="914400" rtl="0" eaLnBrk="1" latinLnBrk="0" hangingPunct="1"/>
                      <a:endParaRPr lang="en-US" sz="1500" b="0" u="none" strike="noStrike" kern="1200" cap="none" spc="0" baseline="0" dirty="0">
                        <a:ln w="0"/>
                        <a:solidFill>
                          <a:schemeClr val="tx1"/>
                        </a:solidFill>
                        <a:effectLst/>
                        <a:latin typeface="+mn-lt"/>
                        <a:ea typeface="+mn-ea"/>
                        <a:cs typeface="+mn-cs"/>
                      </a:endParaRPr>
                    </a:p>
                  </a:txBody>
                  <a:tcPr/>
                </a:tc>
                <a:tc>
                  <a:txBody>
                    <a:bodyPr/>
                    <a:lstStyle/>
                    <a:p>
                      <a:pPr marL="0" algn="ctr" defTabSz="914400" rtl="0" eaLnBrk="1" latinLnBrk="0" hangingPunct="1"/>
                      <a:r>
                        <a:rPr lang="en-US" sz="1500" u="none" strike="noStrike" kern="1200" cap="none" spc="0" baseline="0" dirty="0">
                          <a:ln w="0"/>
                          <a:effectLst/>
                        </a:rPr>
                        <a:t>www.opm.gov/fers_election/fersh/h_toc.htm</a:t>
                      </a:r>
                    </a:p>
                    <a:p>
                      <a:pPr marL="0" algn="ctr" defTabSz="914400" rtl="0" eaLnBrk="1" latinLnBrk="0" hangingPunct="1"/>
                      <a:r>
                        <a:rPr lang="en-US" sz="1500" u="none" strike="noStrike" kern="1200" cap="none" spc="0" baseline="0" dirty="0">
                          <a:ln w="0"/>
                          <a:effectLst/>
                        </a:rPr>
                        <a:t>www.opm.gov/fers_election/html/3109.pdf</a:t>
                      </a:r>
                      <a:endParaRPr lang="en-US" sz="1500" b="0" u="none" strike="noStrike" kern="1200" cap="none" spc="0" baseline="0" dirty="0">
                        <a:ln w="0"/>
                        <a:solidFill>
                          <a:schemeClr val="tx1"/>
                        </a:solidFill>
                        <a:effectLst/>
                      </a:endParaRPr>
                    </a:p>
                  </a:txBody>
                  <a:tcPr/>
                </a:tc>
                <a:tc>
                  <a:txBody>
                    <a:bodyPr/>
                    <a:lstStyle/>
                    <a:p>
                      <a:pPr marL="457200" lvl="1" algn="ctr" defTabSz="914400" rtl="0" eaLnBrk="1" latinLnBrk="0" hangingPunct="1"/>
                      <a:r>
                        <a:rPr lang="en-US" sz="1500" u="none" strike="noStrike" kern="1200" cap="none" spc="0" baseline="0" dirty="0">
                          <a:ln w="0"/>
                          <a:effectLst/>
                        </a:rPr>
                        <a:t>Your local Civilian Personnel Advisory      Center (CPAC)	</a:t>
                      </a:r>
                      <a:endParaRPr lang="en-US" sz="1500" b="0" u="none" strike="noStrike" kern="1200" cap="none" spc="0" baseline="0" dirty="0">
                        <a:ln w="0"/>
                        <a:solidFill>
                          <a:schemeClr val="tx1"/>
                        </a:solidFill>
                        <a:effectLst/>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8" name="Title 2"/>
          <p:cNvSpPr>
            <a:spLocks noGrp="1"/>
          </p:cNvSpPr>
          <p:nvPr>
            <p:ph type="ctrTitle"/>
          </p:nvPr>
        </p:nvSpPr>
        <p:spPr>
          <a:xfrm>
            <a:off x="3859213" y="813376"/>
            <a:ext cx="4473575" cy="665607"/>
          </a:xfrm>
        </p:spPr>
        <p:txBody>
          <a:bodyPr>
            <a:normAutofit/>
          </a:bodyPr>
          <a:lstStyle/>
          <a:p>
            <a:r>
              <a:rPr lang="en-US" sz="4000" b="1" dirty="0">
                <a:solidFill>
                  <a:sysClr val="windowText" lastClr="000000"/>
                </a:solidFill>
                <a:latin typeface="+mn-lt"/>
              </a:rPr>
              <a:t>Benefits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cxnSp>
        <p:nvCxnSpPr>
          <p:cNvPr id="12" name="Straight Connector 11"/>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dirty="0">
                <a:solidFill>
                  <a:prstClr val="black"/>
                </a:solidFill>
              </a:rPr>
              <a:t>Civilian Human Resources Agency</a:t>
            </a:r>
          </a:p>
        </p:txBody>
      </p:sp>
    </p:spTree>
    <p:extLst>
      <p:ext uri="{BB962C8B-B14F-4D97-AF65-F5344CB8AC3E}">
        <p14:creationId xmlns:p14="http://schemas.microsoft.com/office/powerpoint/2010/main" val="248671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081" y="184658"/>
            <a:ext cx="1675806" cy="1096749"/>
          </a:xfrm>
          <a:prstGeom prst="rect">
            <a:avLst/>
          </a:prstGeom>
        </p:spPr>
      </p:pic>
      <p:sp>
        <p:nvSpPr>
          <p:cNvPr id="3" name="Title 2"/>
          <p:cNvSpPr>
            <a:spLocks noGrp="1"/>
          </p:cNvSpPr>
          <p:nvPr>
            <p:ph type="ctrTitle"/>
          </p:nvPr>
        </p:nvSpPr>
        <p:spPr>
          <a:xfrm>
            <a:off x="2931319" y="409574"/>
            <a:ext cx="5338762" cy="985305"/>
          </a:xfrm>
        </p:spPr>
        <p:txBody>
          <a:bodyPr>
            <a:normAutofit/>
          </a:bodyPr>
          <a:lstStyle/>
          <a:p>
            <a:r>
              <a:rPr lang="en-US" sz="4000" b="1" dirty="0"/>
              <a:t>e-OPF, </a:t>
            </a:r>
            <a:r>
              <a:rPr lang="en-US" sz="4000" b="1" dirty="0" err="1"/>
              <a:t>MyBIZ</a:t>
            </a:r>
            <a:r>
              <a:rPr lang="en-US" sz="4000" b="1" dirty="0"/>
              <a:t> &amp; </a:t>
            </a:r>
            <a:r>
              <a:rPr lang="en-US" sz="4000" b="1" dirty="0" err="1"/>
              <a:t>MyBIZ</a:t>
            </a:r>
            <a:r>
              <a:rPr lang="en-US" sz="4000" b="1" dirty="0"/>
              <a:t>+</a:t>
            </a:r>
          </a:p>
        </p:txBody>
      </p:sp>
      <p:graphicFrame>
        <p:nvGraphicFramePr>
          <p:cNvPr id="5" name="Diagram 4"/>
          <p:cNvGraphicFramePr/>
          <p:nvPr>
            <p:extLst>
              <p:ext uri="{D42A27DB-BD31-4B8C-83A1-F6EECF244321}">
                <p14:modId xmlns:p14="http://schemas.microsoft.com/office/powerpoint/2010/main" val="2151921128"/>
              </p:ext>
            </p:extLst>
          </p:nvPr>
        </p:nvGraphicFramePr>
        <p:xfrm>
          <a:off x="554409" y="1463932"/>
          <a:ext cx="10903888" cy="57044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spTree>
    <p:extLst>
      <p:ext uri="{BB962C8B-B14F-4D97-AF65-F5344CB8AC3E}">
        <p14:creationId xmlns:p14="http://schemas.microsoft.com/office/powerpoint/2010/main" val="1268009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4904</TotalTime>
  <Words>12141</Words>
  <Application>Microsoft Office PowerPoint</Application>
  <PresentationFormat>Widescreen</PresentationFormat>
  <Paragraphs>1012</Paragraphs>
  <Slides>68</Slides>
  <Notes>68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Times New Roman</vt:lpstr>
      <vt:lpstr>Wingdings</vt:lpstr>
      <vt:lpstr>Office Theme</vt:lpstr>
      <vt:lpstr>PowerPoint Presentation</vt:lpstr>
      <vt:lpstr>Have a Question?</vt:lpstr>
      <vt:lpstr>PowerPoint Presentation</vt:lpstr>
      <vt:lpstr>Topics</vt:lpstr>
      <vt:lpstr>Benefits</vt:lpstr>
      <vt:lpstr>PowerPoint Presentation</vt:lpstr>
      <vt:lpstr>Benefits</vt:lpstr>
      <vt:lpstr>Benefits</vt:lpstr>
      <vt:lpstr>e-OPF, MyBIZ &amp; MyBIZ+</vt:lpstr>
      <vt:lpstr>Civilian Pay</vt:lpstr>
      <vt:lpstr>Administrative Checks After PCS’ing </vt:lpstr>
      <vt:lpstr>Within Grade Increases (WIGI)</vt:lpstr>
      <vt:lpstr>Leave Accrual</vt:lpstr>
      <vt:lpstr>Disable Vet Leave (DVL)</vt:lpstr>
      <vt:lpstr>Disable Vet Leave (DVL)</vt:lpstr>
      <vt:lpstr>Home Leave</vt:lpstr>
      <vt:lpstr>Military Buy Back </vt:lpstr>
      <vt:lpstr>Overseas Tour</vt:lpstr>
      <vt:lpstr>Overseas Tour</vt:lpstr>
      <vt:lpstr>Transportation Agreement</vt:lpstr>
      <vt:lpstr>Return Rights</vt:lpstr>
      <vt:lpstr>Renewal Agreement Travel (RAT)</vt:lpstr>
      <vt:lpstr>Priority Placement Program (PPP)</vt:lpstr>
      <vt:lpstr>Priority Placement Program (PPP)</vt:lpstr>
      <vt:lpstr>Emergency Essential Positions</vt:lpstr>
      <vt:lpstr>Status of Forces Agreement ( SOFA) at Osan Air Base &amp; now at Humphreys One Stop</vt:lpstr>
      <vt:lpstr>Letters of Employment (LOE)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Travel Vouchers</vt:lpstr>
      <vt:lpstr>Travel Vouchers</vt:lpstr>
      <vt:lpstr>Advance in Pay</vt:lpstr>
      <vt:lpstr>Miscellaneous Expense</vt:lpstr>
      <vt:lpstr>Temporary Quarters Subsistence Allowance (TQSA)</vt:lpstr>
      <vt:lpstr>PowerPoint Presentation</vt:lpstr>
      <vt:lpstr>PowerPoint Presentation</vt:lpstr>
      <vt:lpstr>PowerPoint Presentation</vt:lpstr>
      <vt:lpstr>PowerPoint Presentation</vt:lpstr>
      <vt:lpstr>Living Quarters Allowance  (LQA)</vt:lpstr>
      <vt:lpstr>LQA</vt:lpstr>
      <vt:lpstr>LQA Rates Examples</vt:lpstr>
      <vt:lpstr>PowerPoint Presentation</vt:lpstr>
      <vt:lpstr>PowerPoint Presentation</vt:lpstr>
      <vt:lpstr>PowerPoint Presentation</vt:lpstr>
      <vt:lpstr>PowerPoint Presentation</vt:lpstr>
      <vt:lpstr>LQA Leases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pamela.lucchese</dc:creator>
  <cp:lastModifiedBy>Won, Yu Im LN USARMY CEPOF (KOR)</cp:lastModifiedBy>
  <cp:revision>151</cp:revision>
  <cp:lastPrinted>2018-11-13T23:11:10Z</cp:lastPrinted>
  <dcterms:created xsi:type="dcterms:W3CDTF">2017-07-21T19:29:43Z</dcterms:created>
  <dcterms:modified xsi:type="dcterms:W3CDTF">2020-07-07T06:48:40Z</dcterms:modified>
</cp:coreProperties>
</file>